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62" r:id="rId2"/>
    <p:sldId id="263" r:id="rId3"/>
    <p:sldId id="256" r:id="rId4"/>
    <p:sldId id="257" r:id="rId5"/>
    <p:sldId id="258" r:id="rId6"/>
    <p:sldId id="259" r:id="rId7"/>
    <p:sldId id="261" r:id="rId8"/>
    <p:sldId id="260" r:id="rId9"/>
  </p:sldIdLst>
  <p:sldSz cx="30279975" cy="21386800"/>
  <p:notesSz cx="9928225" cy="6797675"/>
  <p:defaultTextStyle>
    <a:defPPr>
      <a:defRPr lang="zh-TW"/>
    </a:defPPr>
    <a:lvl1pPr marL="0" algn="l" defTabSz="668884" rtl="0" eaLnBrk="1" latinLnBrk="0" hangingPunct="1">
      <a:defRPr sz="1300" kern="1200">
        <a:solidFill>
          <a:schemeClr val="tx1"/>
        </a:solidFill>
        <a:latin typeface="+mn-lt"/>
        <a:ea typeface="+mn-ea"/>
        <a:cs typeface="+mn-cs"/>
      </a:defRPr>
    </a:lvl1pPr>
    <a:lvl2pPr marL="334442" algn="l" defTabSz="668884" rtl="0" eaLnBrk="1" latinLnBrk="0" hangingPunct="1">
      <a:defRPr sz="1300" kern="1200">
        <a:solidFill>
          <a:schemeClr val="tx1"/>
        </a:solidFill>
        <a:latin typeface="+mn-lt"/>
        <a:ea typeface="+mn-ea"/>
        <a:cs typeface="+mn-cs"/>
      </a:defRPr>
    </a:lvl2pPr>
    <a:lvl3pPr marL="668884" algn="l" defTabSz="668884" rtl="0" eaLnBrk="1" latinLnBrk="0" hangingPunct="1">
      <a:defRPr sz="1300" kern="1200">
        <a:solidFill>
          <a:schemeClr val="tx1"/>
        </a:solidFill>
        <a:latin typeface="+mn-lt"/>
        <a:ea typeface="+mn-ea"/>
        <a:cs typeface="+mn-cs"/>
      </a:defRPr>
    </a:lvl3pPr>
    <a:lvl4pPr marL="1003325" algn="l" defTabSz="668884" rtl="0" eaLnBrk="1" latinLnBrk="0" hangingPunct="1">
      <a:defRPr sz="1300" kern="1200">
        <a:solidFill>
          <a:schemeClr val="tx1"/>
        </a:solidFill>
        <a:latin typeface="+mn-lt"/>
        <a:ea typeface="+mn-ea"/>
        <a:cs typeface="+mn-cs"/>
      </a:defRPr>
    </a:lvl4pPr>
    <a:lvl5pPr marL="1337767" algn="l" defTabSz="668884" rtl="0" eaLnBrk="1" latinLnBrk="0" hangingPunct="1">
      <a:defRPr sz="1300" kern="1200">
        <a:solidFill>
          <a:schemeClr val="tx1"/>
        </a:solidFill>
        <a:latin typeface="+mn-lt"/>
        <a:ea typeface="+mn-ea"/>
        <a:cs typeface="+mn-cs"/>
      </a:defRPr>
    </a:lvl5pPr>
    <a:lvl6pPr marL="1672209" algn="l" defTabSz="668884" rtl="0" eaLnBrk="1" latinLnBrk="0" hangingPunct="1">
      <a:defRPr sz="1300" kern="1200">
        <a:solidFill>
          <a:schemeClr val="tx1"/>
        </a:solidFill>
        <a:latin typeface="+mn-lt"/>
        <a:ea typeface="+mn-ea"/>
        <a:cs typeface="+mn-cs"/>
      </a:defRPr>
    </a:lvl6pPr>
    <a:lvl7pPr marL="2006651" algn="l" defTabSz="668884" rtl="0" eaLnBrk="1" latinLnBrk="0" hangingPunct="1">
      <a:defRPr sz="1300" kern="1200">
        <a:solidFill>
          <a:schemeClr val="tx1"/>
        </a:solidFill>
        <a:latin typeface="+mn-lt"/>
        <a:ea typeface="+mn-ea"/>
        <a:cs typeface="+mn-cs"/>
      </a:defRPr>
    </a:lvl7pPr>
    <a:lvl8pPr marL="2341093" algn="l" defTabSz="668884" rtl="0" eaLnBrk="1" latinLnBrk="0" hangingPunct="1">
      <a:defRPr sz="1300" kern="1200">
        <a:solidFill>
          <a:schemeClr val="tx1"/>
        </a:solidFill>
        <a:latin typeface="+mn-lt"/>
        <a:ea typeface="+mn-ea"/>
        <a:cs typeface="+mn-cs"/>
      </a:defRPr>
    </a:lvl8pPr>
    <a:lvl9pPr marL="2675534" algn="l" defTabSz="668884" rtl="0" eaLnBrk="1" latinLnBrk="0" hangingPunct="1">
      <a:defRPr sz="1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0" d="100"/>
          <a:sy n="30" d="100"/>
        </p:scale>
        <p:origin x="-1914" y="-414"/>
      </p:cViewPr>
      <p:guideLst>
        <p:guide orient="horz" pos="6736"/>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BF2543BF-D8CC-43B8-840A-C816EBB44AE9}" type="datetimeFigureOut">
              <a:rPr lang="zh-TW" altLang="en-US" smtClean="0"/>
              <a:t>2018/4/10</a:t>
            </a:fld>
            <a:endParaRPr lang="zh-TW" altLang="en-US"/>
          </a:p>
        </p:txBody>
      </p:sp>
      <p:sp>
        <p:nvSpPr>
          <p:cNvPr id="4" name="頁尾版面配置區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8146B7BF-2602-4FA2-BD6A-E98D9DF4691D}" type="slidenum">
              <a:rPr lang="zh-TW" altLang="en-US" smtClean="0"/>
              <a:t>‹#›</a:t>
            </a:fld>
            <a:endParaRPr lang="zh-TW" altLang="en-US"/>
          </a:p>
        </p:txBody>
      </p:sp>
    </p:spTree>
    <p:extLst>
      <p:ext uri="{BB962C8B-B14F-4D97-AF65-F5344CB8AC3E}">
        <p14:creationId xmlns:p14="http://schemas.microsoft.com/office/powerpoint/2010/main" val="13683873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70999" y="6643778"/>
            <a:ext cx="25737979" cy="458430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4541999" y="12119187"/>
            <a:ext cx="21195983" cy="5465515"/>
          </a:xfrm>
        </p:spPr>
        <p:txBody>
          <a:bodyPr/>
          <a:lstStyle>
            <a:lvl1pPr marL="0" indent="0" algn="ctr">
              <a:buNone/>
              <a:defRPr>
                <a:solidFill>
                  <a:schemeClr val="tx1">
                    <a:tint val="75000"/>
                  </a:schemeClr>
                </a:solidFill>
              </a:defRPr>
            </a:lvl1pPr>
            <a:lvl2pPr marL="334442" indent="0" algn="ctr">
              <a:buNone/>
              <a:defRPr>
                <a:solidFill>
                  <a:schemeClr val="tx1">
                    <a:tint val="75000"/>
                  </a:schemeClr>
                </a:solidFill>
              </a:defRPr>
            </a:lvl2pPr>
            <a:lvl3pPr marL="668884" indent="0" algn="ctr">
              <a:buNone/>
              <a:defRPr>
                <a:solidFill>
                  <a:schemeClr val="tx1">
                    <a:tint val="75000"/>
                  </a:schemeClr>
                </a:solidFill>
              </a:defRPr>
            </a:lvl3pPr>
            <a:lvl4pPr marL="1003325" indent="0" algn="ctr">
              <a:buNone/>
              <a:defRPr>
                <a:solidFill>
                  <a:schemeClr val="tx1">
                    <a:tint val="75000"/>
                  </a:schemeClr>
                </a:solidFill>
              </a:defRPr>
            </a:lvl4pPr>
            <a:lvl5pPr marL="1337767" indent="0" algn="ctr">
              <a:buNone/>
              <a:defRPr>
                <a:solidFill>
                  <a:schemeClr val="tx1">
                    <a:tint val="75000"/>
                  </a:schemeClr>
                </a:solidFill>
              </a:defRPr>
            </a:lvl5pPr>
            <a:lvl6pPr marL="1672209" indent="0" algn="ctr">
              <a:buNone/>
              <a:defRPr>
                <a:solidFill>
                  <a:schemeClr val="tx1">
                    <a:tint val="75000"/>
                  </a:schemeClr>
                </a:solidFill>
              </a:defRPr>
            </a:lvl6pPr>
            <a:lvl7pPr marL="2006651" indent="0" algn="ctr">
              <a:buNone/>
              <a:defRPr>
                <a:solidFill>
                  <a:schemeClr val="tx1">
                    <a:tint val="75000"/>
                  </a:schemeClr>
                </a:solidFill>
              </a:defRPr>
            </a:lvl7pPr>
            <a:lvl8pPr marL="2341093" indent="0" algn="ctr">
              <a:buNone/>
              <a:defRPr>
                <a:solidFill>
                  <a:schemeClr val="tx1">
                    <a:tint val="75000"/>
                  </a:schemeClr>
                </a:solidFill>
              </a:defRPr>
            </a:lvl8pPr>
            <a:lvl9pPr marL="2675534"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21952983" y="856468"/>
            <a:ext cx="6812994" cy="18248089"/>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514002" y="856468"/>
            <a:ext cx="19934316" cy="1824808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2391911" y="13743008"/>
            <a:ext cx="25737979" cy="4247656"/>
          </a:xfrm>
        </p:spPr>
        <p:txBody>
          <a:bodyPr anchor="t"/>
          <a:lstStyle>
            <a:lvl1pPr algn="l">
              <a:defRPr sz="29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2391911" y="9064640"/>
            <a:ext cx="25737979" cy="4678361"/>
          </a:xfrm>
        </p:spPr>
        <p:txBody>
          <a:bodyPr anchor="b"/>
          <a:lstStyle>
            <a:lvl1pPr marL="0" indent="0">
              <a:buNone/>
              <a:defRPr sz="1500">
                <a:solidFill>
                  <a:schemeClr val="tx1">
                    <a:tint val="75000"/>
                  </a:schemeClr>
                </a:solidFill>
              </a:defRPr>
            </a:lvl1pPr>
            <a:lvl2pPr marL="334442" indent="0">
              <a:buNone/>
              <a:defRPr sz="1300">
                <a:solidFill>
                  <a:schemeClr val="tx1">
                    <a:tint val="75000"/>
                  </a:schemeClr>
                </a:solidFill>
              </a:defRPr>
            </a:lvl2pPr>
            <a:lvl3pPr marL="668884" indent="0">
              <a:buNone/>
              <a:defRPr sz="1200">
                <a:solidFill>
                  <a:schemeClr val="tx1">
                    <a:tint val="75000"/>
                  </a:schemeClr>
                </a:solidFill>
              </a:defRPr>
            </a:lvl3pPr>
            <a:lvl4pPr marL="1003325" indent="0">
              <a:buNone/>
              <a:defRPr sz="1000">
                <a:solidFill>
                  <a:schemeClr val="tx1">
                    <a:tint val="75000"/>
                  </a:schemeClr>
                </a:solidFill>
              </a:defRPr>
            </a:lvl4pPr>
            <a:lvl5pPr marL="1337767" indent="0">
              <a:buNone/>
              <a:defRPr sz="1000">
                <a:solidFill>
                  <a:schemeClr val="tx1">
                    <a:tint val="75000"/>
                  </a:schemeClr>
                </a:solidFill>
              </a:defRPr>
            </a:lvl5pPr>
            <a:lvl6pPr marL="1672209" indent="0">
              <a:buNone/>
              <a:defRPr sz="1000">
                <a:solidFill>
                  <a:schemeClr val="tx1">
                    <a:tint val="75000"/>
                  </a:schemeClr>
                </a:solidFill>
              </a:defRPr>
            </a:lvl6pPr>
            <a:lvl7pPr marL="2006651" indent="0">
              <a:buNone/>
              <a:defRPr sz="1000">
                <a:solidFill>
                  <a:schemeClr val="tx1">
                    <a:tint val="75000"/>
                  </a:schemeClr>
                </a:solidFill>
              </a:defRPr>
            </a:lvl7pPr>
            <a:lvl8pPr marL="2341093" indent="0">
              <a:buNone/>
              <a:defRPr sz="1000">
                <a:solidFill>
                  <a:schemeClr val="tx1">
                    <a:tint val="75000"/>
                  </a:schemeClr>
                </a:solidFill>
              </a:defRPr>
            </a:lvl8pPr>
            <a:lvl9pPr marL="2675534" indent="0">
              <a:buNone/>
              <a:defRPr sz="10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514001" y="4990262"/>
            <a:ext cx="13373656" cy="14114299"/>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15392324" y="4990262"/>
            <a:ext cx="13373656" cy="14114299"/>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2018/4/10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514001" y="4787279"/>
            <a:ext cx="13378914" cy="1995109"/>
          </a:xfrm>
        </p:spPr>
        <p:txBody>
          <a:bodyPr anchor="b"/>
          <a:lstStyle>
            <a:lvl1pPr marL="0" indent="0">
              <a:buNone/>
              <a:defRPr sz="1800" b="1"/>
            </a:lvl1pPr>
            <a:lvl2pPr marL="334442" indent="0">
              <a:buNone/>
              <a:defRPr sz="1500" b="1"/>
            </a:lvl2pPr>
            <a:lvl3pPr marL="668884" indent="0">
              <a:buNone/>
              <a:defRPr sz="1300" b="1"/>
            </a:lvl3pPr>
            <a:lvl4pPr marL="1003325" indent="0">
              <a:buNone/>
              <a:defRPr sz="1200" b="1"/>
            </a:lvl4pPr>
            <a:lvl5pPr marL="1337767" indent="0">
              <a:buNone/>
              <a:defRPr sz="1200" b="1"/>
            </a:lvl5pPr>
            <a:lvl6pPr marL="1672209" indent="0">
              <a:buNone/>
              <a:defRPr sz="1200" b="1"/>
            </a:lvl6pPr>
            <a:lvl7pPr marL="2006651" indent="0">
              <a:buNone/>
              <a:defRPr sz="1200" b="1"/>
            </a:lvl7pPr>
            <a:lvl8pPr marL="2341093" indent="0">
              <a:buNone/>
              <a:defRPr sz="1200" b="1"/>
            </a:lvl8pPr>
            <a:lvl9pPr marL="2675534"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1514001" y="6782388"/>
            <a:ext cx="13378914" cy="12322165"/>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15381810" y="4787279"/>
            <a:ext cx="13384169" cy="1995109"/>
          </a:xfrm>
        </p:spPr>
        <p:txBody>
          <a:bodyPr anchor="b"/>
          <a:lstStyle>
            <a:lvl1pPr marL="0" indent="0">
              <a:buNone/>
              <a:defRPr sz="1800" b="1"/>
            </a:lvl1pPr>
            <a:lvl2pPr marL="334442" indent="0">
              <a:buNone/>
              <a:defRPr sz="1500" b="1"/>
            </a:lvl2pPr>
            <a:lvl3pPr marL="668884" indent="0">
              <a:buNone/>
              <a:defRPr sz="1300" b="1"/>
            </a:lvl3pPr>
            <a:lvl4pPr marL="1003325" indent="0">
              <a:buNone/>
              <a:defRPr sz="1200" b="1"/>
            </a:lvl4pPr>
            <a:lvl5pPr marL="1337767" indent="0">
              <a:buNone/>
              <a:defRPr sz="1200" b="1"/>
            </a:lvl5pPr>
            <a:lvl6pPr marL="1672209" indent="0">
              <a:buNone/>
              <a:defRPr sz="1200" b="1"/>
            </a:lvl6pPr>
            <a:lvl7pPr marL="2006651" indent="0">
              <a:buNone/>
              <a:defRPr sz="1200" b="1"/>
            </a:lvl7pPr>
            <a:lvl8pPr marL="2341093" indent="0">
              <a:buNone/>
              <a:defRPr sz="1200" b="1"/>
            </a:lvl8pPr>
            <a:lvl9pPr marL="2675534"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15381810" y="6782388"/>
            <a:ext cx="13384169" cy="12322165"/>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2018/4/10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2018/4/10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2018/4/10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514000" y="851511"/>
            <a:ext cx="9961903" cy="3623875"/>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11838633" y="851519"/>
            <a:ext cx="16927347" cy="18253041"/>
          </a:xfrm>
        </p:spPr>
        <p:txBody>
          <a:bodyPr/>
          <a:lstStyle>
            <a:lvl1pPr>
              <a:defRPr sz="23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1514000" y="4475394"/>
            <a:ext cx="9961903" cy="14629167"/>
          </a:xfrm>
        </p:spPr>
        <p:txBody>
          <a:bodyPr/>
          <a:lstStyle>
            <a:lvl1pPr marL="0" indent="0">
              <a:buNone/>
              <a:defRPr sz="1000"/>
            </a:lvl1pPr>
            <a:lvl2pPr marL="334442" indent="0">
              <a:buNone/>
              <a:defRPr sz="900"/>
            </a:lvl2pPr>
            <a:lvl3pPr marL="668884" indent="0">
              <a:buNone/>
              <a:defRPr sz="700"/>
            </a:lvl3pPr>
            <a:lvl4pPr marL="1003325" indent="0">
              <a:buNone/>
              <a:defRPr sz="700"/>
            </a:lvl4pPr>
            <a:lvl5pPr marL="1337767" indent="0">
              <a:buNone/>
              <a:defRPr sz="700"/>
            </a:lvl5pPr>
            <a:lvl6pPr marL="1672209" indent="0">
              <a:buNone/>
              <a:defRPr sz="700"/>
            </a:lvl6pPr>
            <a:lvl7pPr marL="2006651" indent="0">
              <a:buNone/>
              <a:defRPr sz="700"/>
            </a:lvl7pPr>
            <a:lvl8pPr marL="2341093" indent="0">
              <a:buNone/>
              <a:defRPr sz="700"/>
            </a:lvl8pPr>
            <a:lvl9pPr marL="2675534" indent="0">
              <a:buNone/>
              <a:defRPr sz="7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2018/4/10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935089" y="14970761"/>
            <a:ext cx="18167985" cy="1767383"/>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935089" y="1910951"/>
            <a:ext cx="18167985" cy="12832080"/>
          </a:xfrm>
        </p:spPr>
        <p:txBody>
          <a:bodyPr/>
          <a:lstStyle>
            <a:lvl1pPr marL="0" indent="0">
              <a:buNone/>
              <a:defRPr sz="2300"/>
            </a:lvl1pPr>
            <a:lvl2pPr marL="334442" indent="0">
              <a:buNone/>
              <a:defRPr sz="2000"/>
            </a:lvl2pPr>
            <a:lvl3pPr marL="668884" indent="0">
              <a:buNone/>
              <a:defRPr sz="1800"/>
            </a:lvl3pPr>
            <a:lvl4pPr marL="1003325" indent="0">
              <a:buNone/>
              <a:defRPr sz="1500"/>
            </a:lvl4pPr>
            <a:lvl5pPr marL="1337767" indent="0">
              <a:buNone/>
              <a:defRPr sz="1500"/>
            </a:lvl5pPr>
            <a:lvl6pPr marL="1672209" indent="0">
              <a:buNone/>
              <a:defRPr sz="1500"/>
            </a:lvl6pPr>
            <a:lvl7pPr marL="2006651" indent="0">
              <a:buNone/>
              <a:defRPr sz="1500"/>
            </a:lvl7pPr>
            <a:lvl8pPr marL="2341093" indent="0">
              <a:buNone/>
              <a:defRPr sz="1500"/>
            </a:lvl8pPr>
            <a:lvl9pPr marL="2675534" indent="0">
              <a:buNone/>
              <a:defRPr sz="1500"/>
            </a:lvl9pPr>
          </a:lstStyle>
          <a:p>
            <a:endParaRPr lang="zh-TW" altLang="en-US"/>
          </a:p>
        </p:txBody>
      </p:sp>
      <p:sp>
        <p:nvSpPr>
          <p:cNvPr id="4" name="文字版面配置區 3"/>
          <p:cNvSpPr>
            <a:spLocks noGrp="1"/>
          </p:cNvSpPr>
          <p:nvPr>
            <p:ph type="body" sz="half" idx="2"/>
          </p:nvPr>
        </p:nvSpPr>
        <p:spPr>
          <a:xfrm>
            <a:off x="5935089" y="16738143"/>
            <a:ext cx="18167985" cy="2509977"/>
          </a:xfrm>
        </p:spPr>
        <p:txBody>
          <a:bodyPr/>
          <a:lstStyle>
            <a:lvl1pPr marL="0" indent="0">
              <a:buNone/>
              <a:defRPr sz="1000"/>
            </a:lvl1pPr>
            <a:lvl2pPr marL="334442" indent="0">
              <a:buNone/>
              <a:defRPr sz="900"/>
            </a:lvl2pPr>
            <a:lvl3pPr marL="668884" indent="0">
              <a:buNone/>
              <a:defRPr sz="700"/>
            </a:lvl3pPr>
            <a:lvl4pPr marL="1003325" indent="0">
              <a:buNone/>
              <a:defRPr sz="700"/>
            </a:lvl4pPr>
            <a:lvl5pPr marL="1337767" indent="0">
              <a:buNone/>
              <a:defRPr sz="700"/>
            </a:lvl5pPr>
            <a:lvl6pPr marL="1672209" indent="0">
              <a:buNone/>
              <a:defRPr sz="700"/>
            </a:lvl6pPr>
            <a:lvl7pPr marL="2006651" indent="0">
              <a:buNone/>
              <a:defRPr sz="700"/>
            </a:lvl7pPr>
            <a:lvl8pPr marL="2341093" indent="0">
              <a:buNone/>
              <a:defRPr sz="700"/>
            </a:lvl8pPr>
            <a:lvl9pPr marL="2675534" indent="0">
              <a:buNone/>
              <a:defRPr sz="7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2018/4/10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513999" y="856463"/>
            <a:ext cx="27251978" cy="3564467"/>
          </a:xfrm>
          <a:prstGeom prst="rect">
            <a:avLst/>
          </a:prstGeom>
        </p:spPr>
        <p:txBody>
          <a:bodyPr vert="horz" lIns="66888" tIns="33444" rIns="66888" bIns="33444"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513999" y="4990262"/>
            <a:ext cx="27251978" cy="14114299"/>
          </a:xfrm>
          <a:prstGeom prst="rect">
            <a:avLst/>
          </a:prstGeom>
        </p:spPr>
        <p:txBody>
          <a:bodyPr vert="horz" lIns="66888" tIns="33444" rIns="66888" bIns="33444"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1514002" y="19822403"/>
            <a:ext cx="7065327" cy="1138649"/>
          </a:xfrm>
          <a:prstGeom prst="rect">
            <a:avLst/>
          </a:prstGeom>
        </p:spPr>
        <p:txBody>
          <a:bodyPr vert="horz" lIns="66888" tIns="33444" rIns="66888" bIns="33444" rtlCol="0" anchor="ctr"/>
          <a:lstStyle>
            <a:lvl1pPr algn="l">
              <a:defRPr sz="900">
                <a:solidFill>
                  <a:schemeClr val="tx1">
                    <a:tint val="75000"/>
                  </a:schemeClr>
                </a:solidFill>
              </a:defRPr>
            </a:lvl1pPr>
          </a:lstStyle>
          <a:p>
            <a:fld id="{5BBEAD13-0566-4C6C-97E7-55F17F24B09F}" type="datetimeFigureOut">
              <a:rPr lang="zh-TW" altLang="en-US" smtClean="0"/>
              <a:t>2018/4/10</a:t>
            </a:fld>
            <a:endParaRPr lang="zh-TW" altLang="en-US"/>
          </a:p>
        </p:txBody>
      </p:sp>
      <p:sp>
        <p:nvSpPr>
          <p:cNvPr id="5" name="頁尾版面配置區 4"/>
          <p:cNvSpPr>
            <a:spLocks noGrp="1"/>
          </p:cNvSpPr>
          <p:nvPr>
            <p:ph type="ftr" sz="quarter" idx="3"/>
          </p:nvPr>
        </p:nvSpPr>
        <p:spPr>
          <a:xfrm>
            <a:off x="10345662" y="19822403"/>
            <a:ext cx="9588659" cy="1138649"/>
          </a:xfrm>
          <a:prstGeom prst="rect">
            <a:avLst/>
          </a:prstGeom>
        </p:spPr>
        <p:txBody>
          <a:bodyPr vert="horz" lIns="66888" tIns="33444" rIns="66888" bIns="33444"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21700653" y="19822403"/>
            <a:ext cx="7065327" cy="1138649"/>
          </a:xfrm>
          <a:prstGeom prst="rect">
            <a:avLst/>
          </a:prstGeom>
        </p:spPr>
        <p:txBody>
          <a:bodyPr vert="horz" lIns="66888" tIns="33444" rIns="66888" bIns="33444" rtlCol="0" anchor="ctr"/>
          <a:lstStyle>
            <a:lvl1pPr algn="r">
              <a:defRPr sz="9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68884" rtl="0" eaLnBrk="1" latinLnBrk="0" hangingPunct="1">
        <a:spcBef>
          <a:spcPct val="0"/>
        </a:spcBef>
        <a:buNone/>
        <a:defRPr sz="3200" kern="1200">
          <a:solidFill>
            <a:schemeClr val="tx1"/>
          </a:solidFill>
          <a:latin typeface="+mj-lt"/>
          <a:ea typeface="+mj-ea"/>
          <a:cs typeface="+mj-cs"/>
        </a:defRPr>
      </a:lvl1pPr>
    </p:titleStyle>
    <p:bodyStyle>
      <a:lvl1pPr marL="250831" indent="-250831" algn="l" defTabSz="66888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43468" indent="-209026" algn="l" defTabSz="66888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36105" indent="-167221" algn="l" defTabSz="668884"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70546" indent="-167221" algn="l" defTabSz="668884"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04988" indent="-167221" algn="l" defTabSz="668884"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39430" indent="-167221" algn="l" defTabSz="66888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173872" indent="-167221" algn="l" defTabSz="6688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08314" indent="-167221" algn="l" defTabSz="6688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42755" indent="-167221" algn="l" defTabSz="6688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68884" rtl="0" eaLnBrk="1" latinLnBrk="0" hangingPunct="1">
        <a:defRPr sz="1300" kern="1200">
          <a:solidFill>
            <a:schemeClr val="tx1"/>
          </a:solidFill>
          <a:latin typeface="+mn-lt"/>
          <a:ea typeface="+mn-ea"/>
          <a:cs typeface="+mn-cs"/>
        </a:defRPr>
      </a:lvl1pPr>
      <a:lvl2pPr marL="334442" algn="l" defTabSz="668884" rtl="0" eaLnBrk="1" latinLnBrk="0" hangingPunct="1">
        <a:defRPr sz="1300" kern="1200">
          <a:solidFill>
            <a:schemeClr val="tx1"/>
          </a:solidFill>
          <a:latin typeface="+mn-lt"/>
          <a:ea typeface="+mn-ea"/>
          <a:cs typeface="+mn-cs"/>
        </a:defRPr>
      </a:lvl2pPr>
      <a:lvl3pPr marL="668884" algn="l" defTabSz="668884" rtl="0" eaLnBrk="1" latinLnBrk="0" hangingPunct="1">
        <a:defRPr sz="1300" kern="1200">
          <a:solidFill>
            <a:schemeClr val="tx1"/>
          </a:solidFill>
          <a:latin typeface="+mn-lt"/>
          <a:ea typeface="+mn-ea"/>
          <a:cs typeface="+mn-cs"/>
        </a:defRPr>
      </a:lvl3pPr>
      <a:lvl4pPr marL="1003325" algn="l" defTabSz="668884" rtl="0" eaLnBrk="1" latinLnBrk="0" hangingPunct="1">
        <a:defRPr sz="1300" kern="1200">
          <a:solidFill>
            <a:schemeClr val="tx1"/>
          </a:solidFill>
          <a:latin typeface="+mn-lt"/>
          <a:ea typeface="+mn-ea"/>
          <a:cs typeface="+mn-cs"/>
        </a:defRPr>
      </a:lvl4pPr>
      <a:lvl5pPr marL="1337767" algn="l" defTabSz="668884" rtl="0" eaLnBrk="1" latinLnBrk="0" hangingPunct="1">
        <a:defRPr sz="1300" kern="1200">
          <a:solidFill>
            <a:schemeClr val="tx1"/>
          </a:solidFill>
          <a:latin typeface="+mn-lt"/>
          <a:ea typeface="+mn-ea"/>
          <a:cs typeface="+mn-cs"/>
        </a:defRPr>
      </a:lvl5pPr>
      <a:lvl6pPr marL="1672209" algn="l" defTabSz="668884" rtl="0" eaLnBrk="1" latinLnBrk="0" hangingPunct="1">
        <a:defRPr sz="1300" kern="1200">
          <a:solidFill>
            <a:schemeClr val="tx1"/>
          </a:solidFill>
          <a:latin typeface="+mn-lt"/>
          <a:ea typeface="+mn-ea"/>
          <a:cs typeface="+mn-cs"/>
        </a:defRPr>
      </a:lvl6pPr>
      <a:lvl7pPr marL="2006651" algn="l" defTabSz="668884" rtl="0" eaLnBrk="1" latinLnBrk="0" hangingPunct="1">
        <a:defRPr sz="1300" kern="1200">
          <a:solidFill>
            <a:schemeClr val="tx1"/>
          </a:solidFill>
          <a:latin typeface="+mn-lt"/>
          <a:ea typeface="+mn-ea"/>
          <a:cs typeface="+mn-cs"/>
        </a:defRPr>
      </a:lvl7pPr>
      <a:lvl8pPr marL="2341093" algn="l" defTabSz="668884" rtl="0" eaLnBrk="1" latinLnBrk="0" hangingPunct="1">
        <a:defRPr sz="1300" kern="1200">
          <a:solidFill>
            <a:schemeClr val="tx1"/>
          </a:solidFill>
          <a:latin typeface="+mn-lt"/>
          <a:ea typeface="+mn-ea"/>
          <a:cs typeface="+mn-cs"/>
        </a:defRPr>
      </a:lvl8pPr>
      <a:lvl9pPr marL="2675534" algn="l" defTabSz="66888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3.jpe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pn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hyperlink" Target="https://eschool.tp.edu.tw/jsp/national_lib/pub/sch_about_bok2.jsp?schno=313605" TargetMode="External"/><Relationship Id="rId13" Type="http://schemas.openxmlformats.org/officeDocument/2006/relationships/image" Target="../media/image22.jpeg"/><Relationship Id="rId3" Type="http://schemas.openxmlformats.org/officeDocument/2006/relationships/image" Target="../media/image16.jpeg"/><Relationship Id="rId7" Type="http://schemas.openxmlformats.org/officeDocument/2006/relationships/image" Target="../media/image18.jpeg"/><Relationship Id="rId12" Type="http://schemas.openxmlformats.org/officeDocument/2006/relationships/hyperlink" Target="https://www.google.com.tw/url?sa=i&amp;rct=j&amp;q=&amp;esrc=s&amp;source=images&amp;cd=&amp;cad=rja&amp;uact=8&amp;ved=2ahUKEwiJqMDp7_7ZAhUJurwKHftxAgEQjRx6BAgAEAU&amp;url=https://www.morningstar.com.tw/bookinfo.aspx?bookno%3D0116087&amp;psig=AOvVaw1WAP_sh_4iFd_BS_Y_610j&amp;ust=1521771684904674" TargetMode="Externa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hyperlink" Target="http://www.google.com.tw/url?sa=i&amp;rct=j&amp;q=&amp;esrc=s&amp;source=images&amp;cd=&amp;cad=rja&amp;uact=8&amp;ved=2ahUKEwiHktHo99PZAhWFkJQKHVxbB_YQjRx6BAgAEAY&amp;url=http://www.eslite.com/product.aspx?pgid%3D1003174281931618&amp;psig=AOvVaw2SUmtmtWH11PCHHVx0aXOb&amp;ust=1520296463187004" TargetMode="External"/><Relationship Id="rId11" Type="http://schemas.openxmlformats.org/officeDocument/2006/relationships/image" Target="../media/image21.jpeg"/><Relationship Id="rId5" Type="http://schemas.openxmlformats.org/officeDocument/2006/relationships/image" Target="../media/image17.jpeg"/><Relationship Id="rId10" Type="http://schemas.openxmlformats.org/officeDocument/2006/relationships/image" Target="../media/image20.gif"/><Relationship Id="rId4" Type="http://schemas.openxmlformats.org/officeDocument/2006/relationships/hyperlink" Target="https://www.google.com.tw/url?sa=i&amp;rct=j&amp;q=&amp;esrc=s&amp;source=images&amp;cd=&amp;cad=rja&amp;uact=8&amp;ved=2ahUKEwjqkcPO38zZAhVHoJQKHdz-BxUQjRx6BAgAEAY&amp;url=https://www.kingstone.com.tw/book/book_page.asp?kmcode%3D2018750073814&amp;psig=AOvVaw19oQx8Tq85znrxuYLv8y-q&amp;ust=1520042916985512" TargetMode="External"/><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tw/url?sa=i&amp;rct=j&amp;q=&amp;esrc=s&amp;source=images&amp;cd=&amp;cad=rja&amp;uact=8&amp;ved=2ahUKEwj00IKngdTZAhXEppQKHfKPAagQjRx6BAgAEAY&amp;url=http://cpeter0825.pixnet.net/blog/post/36899165-%E5%A5%BD%E6%9B%B8%E6%8E%A8%E8%96%A6---%E6%B3%A2%E8%A5%BF%E5%82%91%E5%85%8B%E6%A3%AE-%E7%A5%9E%E7%81%AB%E4%B9%8B%E8%B3%8A-by-%E9%9B%B7%E5%85%8B%EF%BC%8E%E8%90%8A&amp;psig=AOvVaw3s3Splp_20sWuoN5MjYjis&amp;ust=1520299010204050" TargetMode="External"/><Relationship Id="rId3" Type="http://schemas.openxmlformats.org/officeDocument/2006/relationships/hyperlink" Target="http://www.google.com.tw/url?sa=i&amp;rct=j&amp;q=&amp;esrc=s&amp;source=images&amp;cd=&amp;cad=rja&amp;uact=8&amp;ved=2ahUKEwiJ2J-Ux8zZAhVHurwKHS-kBfsQjRx6BAgAEAY&amp;url=http://www.eslite.com/product.aspx?pgid%3D1003120821440313&amp;psig=AOvVaw1lYK52bhn8KnD0LvdMB86y&amp;ust=1520042877837787" TargetMode="External"/><Relationship Id="rId7"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hyperlink" Target="https://www.google.com.tw/url?sa=i&amp;rct=j&amp;q=&amp;esrc=s&amp;source=images&amp;cd=&amp;cad=rja&amp;uact=8&amp;ved=2ahUKEwi3iKG_gNTZAhUHFJQKHZf5AQgQjRx6BAgAEAY&amp;url=https://www.taaze.tw/usedList.html?oid%3D11100033761&amp;psig=AOvVaw3NEVdasdu4KcEDdjQ8ZEk9&amp;ust=1520298756970728" TargetMode="External"/><Relationship Id="rId5" Type="http://schemas.openxmlformats.org/officeDocument/2006/relationships/image" Target="../media/image24.jpeg"/><Relationship Id="rId10" Type="http://schemas.openxmlformats.org/officeDocument/2006/relationships/image" Target="../media/image15.jpeg"/><Relationship Id="rId4" Type="http://schemas.openxmlformats.org/officeDocument/2006/relationships/image" Target="../media/image23.jpe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google.com.tw/url?sa=i&amp;rct=j&amp;q=&amp;esrc=s&amp;source=images&amp;cd=&amp;cad=rja&amp;uact=8&amp;ved=2ahUKEwjepIuy4czZAhWDI5QKHaB8ASEQjRx6BAgAEAY&amp;url=http://mytiffany.pixnet.net/blog/post/112093291-%E7%89%A7%E7%BE%8A%E5%B0%91%E5%B9%B4%E5%A5%87%E5%B9%BB%E4%B9%8B%E6%97%85&amp;psig=AOvVaw2XMhrqzTVeMT8IjipAOlWw&amp;ust=1520049926504982" TargetMode="External"/><Relationship Id="rId7" Type="http://schemas.openxmlformats.org/officeDocument/2006/relationships/hyperlink" Target="https://www.google.com.tw/url?sa=i&amp;rct=j&amp;q=&amp;esrc=s&amp;source=images&amp;cd=&amp;cad=rja&amp;uact=8&amp;ved=2ahUKEwi7suHa99PZAhXHJJQKHTl6CkAQjRx6BAgAEAY&amp;url=https://www.hkreadingcity.net/book/details/582926e76a0b62b1658b4587&amp;psig=AOvVaw27IsuONgnnuilJMPM-zrwz&amp;ust=1520296433586880" TargetMode="External"/><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15.jpeg"/><Relationship Id="rId5" Type="http://schemas.openxmlformats.org/officeDocument/2006/relationships/hyperlink" Target="http://www.google.com.tw/url?sa=i&amp;rct=j&amp;q=&amp;esrc=s&amp;source=images&amp;cd=&amp;cad=rja&amp;uact=8&amp;ved=2ahUKEwjLhtfk4czZAhWIkpQKHZCRC6AQjRx6BAgAEAY&amp;url=http://www.google.com.tw/url?sa%3Di%26rct%3Dj%26q%3D%26esrc%3Ds%26source%3Dimages%26cd%3D%26cad%3Drja%26uact%3D8%26ved%3D2ahUKEwiznPTh4czZAhWCpJQKHUB_DpsQjRx6BAgAEAY%26url%3Dhttp://www.4bigv.com/%E3%80%90%E5%8A%87%E6%83%85%E3%80%91%E6%B7%B1%E5%A4%9C%E5%8A%A0%E6%B2%B9%E7%AB%99%E9%81%87%E8%A6%8B%E8%98%87%E6%A0%BC%E6%8B%89%E5%BA%95%E7%B7%9A%E4%B8%8A%E5%AE%8C%E6%95%B4%E7%9C%8B-peaceful-warrior_18b19f0a5.html%26psig%3DAOvVaw2FkGe1pohzHJs-ElEmk19o%26ust%3D1520049959771957&amp;psig=AOvVaw2FkGe1pohzHJs-ElEmk19o&amp;ust=1520049959771957" TargetMode="External"/><Relationship Id="rId10" Type="http://schemas.openxmlformats.org/officeDocument/2006/relationships/image" Target="../media/image30.jpeg"/><Relationship Id="rId4" Type="http://schemas.openxmlformats.org/officeDocument/2006/relationships/image" Target="../media/image27.jpeg"/><Relationship Id="rId9" Type="http://schemas.openxmlformats.org/officeDocument/2006/relationships/hyperlink" Target="http://www.google.com.tw/url?sa=i&amp;rct=j&amp;q=&amp;esrc=s&amp;source=images&amp;cd=&amp;cad=rja&amp;uact=8&amp;ved=2ahUKEwiUy_mfgtTZAhUEl5QKHR_8CE0QjRx6BAgAEAY&amp;url=http://www.1945.com.tw/mod/product/index.php?REQUEST_ID%3DcGFnZT1kZXRhaWwmUElEPTI5Mg%3D%3D&amp;psig=AOvVaw1UWPBmGS1L9r9Xlz3V1zjT&amp;ust=1520299265365979"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tw/url?sa=i&amp;rct=j&amp;q=&amp;esrc=s&amp;source=images&amp;cd=&amp;cad=rja&amp;uact=8&amp;ved=2ahUKEwixwOTSj9TZAhVGEpQKHU39BcAQjRx6BAgAEAY&amp;url=http://www.pcstore.com.tw/srbook/M19151370.htm&amp;psig=AOvVaw2hBOy3dlOUMevDQCHe0EIA&amp;ust=1520302838214389" TargetMode="External"/><Relationship Id="rId3" Type="http://schemas.openxmlformats.org/officeDocument/2006/relationships/hyperlink" Target="http://www.google.com.tw/url?sa=i&amp;rct=j&amp;q=&amp;esrc=s&amp;source=images&amp;cd=&amp;cad=rja&amp;uact=8&amp;ved=2ahUKEwjqtf_K99PZAhWIspQKHYAfDl8QjRx6BAgAEAY&amp;url=http://www.eslite.com/product.aspx?pgid%3D1003264122251480&amp;psig=AOvVaw2L-fpUNO61AnLFmiMz1WDW&amp;ust=1520296402465663" TargetMode="External"/><Relationship Id="rId7"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hyperlink" Target="https://www.google.com.tw/url?sa=i&amp;rct=j&amp;q=&amp;esrc=s&amp;source=images&amp;cd=&amp;cad=rja&amp;uact=8&amp;ved=2ahUKEwiQsdO7_9PZAhVJk5QKHco9D64QjRx6BAgAEAY&amp;url=https://www.taaze.tw/usedList.html?oid%3D11100234564&amp;psig=AOvVaw3BCNv6b2_Twqa0xskfp6h9&amp;ust=1520298516583674" TargetMode="External"/><Relationship Id="rId4" Type="http://schemas.openxmlformats.org/officeDocument/2006/relationships/image" Target="../media/image31.jpeg"/><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8.jpeg"/><Relationship Id="rId18" Type="http://schemas.openxmlformats.org/officeDocument/2006/relationships/image" Target="../media/image41.jpeg"/><Relationship Id="rId26" Type="http://schemas.openxmlformats.org/officeDocument/2006/relationships/hyperlink" Target="http://www.google.com.tw/url?sa=i&amp;rct=j&amp;q=&amp;esrc=s&amp;source=images&amp;cd=&amp;cad=rja&amp;uact=8&amp;ved=2ahUKEwix3p7KgdTZAhVEH5QKHdBhCmIQjRx6BAgAEAY&amp;url=http://www.asia1.com.tw/shopping/Mall-1.asp?hidPID%3D4710756041962&amp;psig=AOvVaw0fjCsYQcz9pY6mRJji4PL-&amp;ust=1520299079610708" TargetMode="External"/><Relationship Id="rId3" Type="http://schemas.openxmlformats.org/officeDocument/2006/relationships/hyperlink" Target="http://www.google.com.tw/url?sa=i&amp;rct=j&amp;q=&amp;esrc=s&amp;source=images&amp;cd=&amp;cad=rja&amp;uact=8&amp;ved=2ahUKEwjZwO2W99PZAhWGm5QKHR6jBpQQjRx6BAgAEAY&amp;url=http://paulsin.blogspot.com/2012/11/life-of-pi-pi.html&amp;psig=AOvVaw2Cts4nQYDjBfDYi3-EMtsL&amp;ust=1520296278529690" TargetMode="External"/><Relationship Id="rId21" Type="http://schemas.openxmlformats.org/officeDocument/2006/relationships/image" Target="../media/image43.jpeg"/><Relationship Id="rId34" Type="http://schemas.openxmlformats.org/officeDocument/2006/relationships/image" Target="../media/image51.jpeg"/><Relationship Id="rId7" Type="http://schemas.openxmlformats.org/officeDocument/2006/relationships/hyperlink" Target="https://www.google.com.tw/url?sa=i&amp;rct=j&amp;q=&amp;esrc=s&amp;source=images&amp;cd=&amp;cad=rja&amp;uact=8&amp;ved=2ahUKEwjI4tGY_NPZAhUDKpQKHRWeBAoQjRx6BAgAEAY&amp;url=https://www.hk01.com/%E9%9B%BB%E5%BD%B1/116505/-%E5%93%88%E5%88%A9%E6%B3%A2%E7%89%B9-19%E5%B9%B4%E5%BE%8C%E9%9B%BB%E5%BD%B1%E7%8F%BE%E5%AF%A6%E6%99%82%E9%96%93%E5%90%8C%E6%AD%A5-%E5%8D%83%E4%BA%BA%E9%80%81%E5%93%88%E5%88%A9%E4%BB%94%E5%8E%BB%E9%9C%8D%E6%A0%BC%E8%8F%AF%E8%8C%B2&amp;psig=AOvVaw0Rj-EKkyyN16BdNXEyorJS&amp;ust=1520297621725635" TargetMode="External"/><Relationship Id="rId12" Type="http://schemas.openxmlformats.org/officeDocument/2006/relationships/hyperlink" Target="https://www.google.com.tw/url?sa=i&amp;rct=j&amp;q=&amp;esrc=s&amp;source=images&amp;cd=&amp;cad=rja&amp;uact=8&amp;ved=2ahUKEwjCyf7P_NPZAhWFH5QKHQFhDlUQjRx6BAgAEAY&amp;url=https://www.ivideo.com.tw/rent_video/video_detail.asp?film_id%3D12206&amp;psig=AOvVaw2qRtpDO2KVhafPgJJcq8dN&amp;ust=1520297735927812" TargetMode="External"/><Relationship Id="rId17" Type="http://schemas.openxmlformats.org/officeDocument/2006/relationships/hyperlink" Target="https://www.google.com.tw/url?sa=i&amp;rct=j&amp;q=&amp;esrc=s&amp;source=images&amp;cd=&amp;cad=rja&amp;uact=8&amp;ved=2ahUKEwidlcn9_dPZAhUDFJQKHegeDm4QjRx6BAgAEAY&amp;url=https://www.morningstar.com.tw/bookinfo.aspx?bookno%3D0711002&amp;psig=AOvVaw3r72HU-n-gF5TWINcWoVgN&amp;ust=1520298009766376" TargetMode="External"/><Relationship Id="rId25" Type="http://schemas.openxmlformats.org/officeDocument/2006/relationships/image" Target="../media/image26.jpeg"/><Relationship Id="rId33" Type="http://schemas.openxmlformats.org/officeDocument/2006/relationships/image" Target="../media/image50.jpeg"/><Relationship Id="rId2" Type="http://schemas.openxmlformats.org/officeDocument/2006/relationships/image" Target="../media/image16.jpeg"/><Relationship Id="rId16" Type="http://schemas.openxmlformats.org/officeDocument/2006/relationships/image" Target="../media/image40.jpeg"/><Relationship Id="rId20" Type="http://schemas.openxmlformats.org/officeDocument/2006/relationships/hyperlink" Target="https://www.google.com.tw/url?sa=i&amp;rct=j&amp;q=&amp;esrc=s&amp;source=images&amp;cd=&amp;cad=rja&amp;uact=8&amp;ved=2ahUKEwiJvfOd_9PZAhWDppQKHRyHAaYQjRx6BAgAEAY&amp;url=https://www.ivideo.com.tw/rent_video/video_detail.asp?film_id%3D6026&amp;psig=AOvVaw0lo_AXj8rE3sSm5BFqhEb_&amp;ust=1520298445132950" TargetMode="External"/><Relationship Id="rId29"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7.jpeg"/><Relationship Id="rId24" Type="http://schemas.openxmlformats.org/officeDocument/2006/relationships/hyperlink" Target="http://www.google.com.tw/url?sa=i&amp;rct=j&amp;q=&amp;esrc=s&amp;source=images&amp;cd=&amp;cad=rja&amp;uact=8&amp;ved=2ahUKEwj00IKngdTZAhXEppQKHfKPAagQjRx6BAgAEAY&amp;url=http://cpeter0825.pixnet.net/blog/post/36899165-%E5%A5%BD%E6%9B%B8%E6%8E%A8%E8%96%A6---%E6%B3%A2%E8%A5%BF%E5%82%91%E5%85%8B%E6%A3%AE-%E7%A5%9E%E7%81%AB%E4%B9%8B%E8%B3%8A-by-%E9%9B%B7%E5%85%8B%EF%BC%8E%E8%90%8A&amp;psig=AOvVaw3s3Splp_20sWuoN5MjYjis&amp;ust=1520299010204050" TargetMode="External"/><Relationship Id="rId32" Type="http://schemas.openxmlformats.org/officeDocument/2006/relationships/image" Target="../media/image49.jpeg"/><Relationship Id="rId5" Type="http://schemas.openxmlformats.org/officeDocument/2006/relationships/hyperlink" Target="http://www.google.com.tw/url?sa=i&amp;rct=j&amp;q=&amp;esrc=s&amp;source=images&amp;cd=&amp;cad=rja&amp;uact=8&amp;ved=2ahUKEwjx8J2y99PZAhUEspQKHVU9BLUQjRx6BAgAEAY&amp;url=http://app2.atmovies.com.tw/film/fLen90454876/&amp;psig=AOvVaw2HsKqmH4wU-yJLpO02jzIR&amp;ust=1520296349040174" TargetMode="External"/><Relationship Id="rId15" Type="http://schemas.openxmlformats.org/officeDocument/2006/relationships/hyperlink" Target="https://www.google.com.tw/url?sa=i&amp;rct=j&amp;q=&amp;esrc=s&amp;source=images&amp;cd=&amp;cad=rja&amp;uact=8&amp;ved=2ahUKEwjt0rqw_dPZAhVBi5QKHRrfADwQjRx6BAgAEAY&amp;url=https://zh.wikipedia.org/wiki/%E9%AD%94%E5%A2%83%E5%A4%A2%E9%81%8A%EF%BC%9A%E6%99%82%E5%85%89%E6%80%AA%E5%AE%A2&amp;psig=AOvVaw3ot8YU42X1il22fJRwLeXm&amp;ust=1520297958379128" TargetMode="External"/><Relationship Id="rId23" Type="http://schemas.openxmlformats.org/officeDocument/2006/relationships/image" Target="../media/image44.jpeg"/><Relationship Id="rId28" Type="http://schemas.openxmlformats.org/officeDocument/2006/relationships/hyperlink" Target="https://eschool.tp.edu.tw/jsp/national_lib/pub/sch_about_bok2.jsp?schno=313605" TargetMode="External"/><Relationship Id="rId10" Type="http://schemas.openxmlformats.org/officeDocument/2006/relationships/hyperlink" Target="https://www.google.com.tw/url?sa=i&amp;rct=j&amp;q=&amp;esrc=s&amp;source=images&amp;cd=&amp;cad=rja&amp;uact=8&amp;ved=2ahUKEwiQ2Kut_NPZAhUELpQKHcnuAF4QjRx6BAgAEAY&amp;url=https://www.taaze.tw/usedList.html?oid%3D11100639284&amp;psig=AOvVaw0NlyOpzarZs57imuMZlyV3&amp;ust=1520297677008332" TargetMode="External"/><Relationship Id="rId19" Type="http://schemas.openxmlformats.org/officeDocument/2006/relationships/image" Target="../media/image42.png"/><Relationship Id="rId31" Type="http://schemas.openxmlformats.org/officeDocument/2006/relationships/image" Target="../media/image48.jpeg"/><Relationship Id="rId4" Type="http://schemas.openxmlformats.org/officeDocument/2006/relationships/image" Target="../media/image34.jpeg"/><Relationship Id="rId9" Type="http://schemas.openxmlformats.org/officeDocument/2006/relationships/image" Target="../media/image24.jpeg"/><Relationship Id="rId14" Type="http://schemas.openxmlformats.org/officeDocument/2006/relationships/image" Target="../media/image39.jpeg"/><Relationship Id="rId22" Type="http://schemas.openxmlformats.org/officeDocument/2006/relationships/hyperlink" Target="https://www.google.com.tw/url?sa=i&amp;rct=j&amp;q=&amp;esrc=s&amp;source=images&amp;cd=&amp;cad=rja&amp;uact=8&amp;ved=2ahUKEwjnntim_9PZAhWFkJQKHVxbB_YQjRx6BAgAEAY&amp;url=https://www.taaze.tw/usedList.html?oid%3D11100766422&amp;psig=AOvVaw2q-3cFMZvHlcCelf_khk-S&amp;ust=1520298473205219" TargetMode="External"/><Relationship Id="rId27" Type="http://schemas.openxmlformats.org/officeDocument/2006/relationships/image" Target="../media/image45.jpeg"/><Relationship Id="rId30" Type="http://schemas.openxmlformats.org/officeDocument/2006/relationships/image" Target="../media/image47.jpeg"/><Relationship Id="rId35"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m.tw/url?sa=i&amp;rct=j&amp;q=&amp;esrc=s&amp;source=images&amp;cd=&amp;cad=rja&amp;uact=8&amp;ved=2ahUKEwjg2JqaotTZAhXEJ5QKHW5nBqoQjRx6BAgAEAY&amp;url=http://intra.tpml.edu.tw/gb/200751AA/a425201.htm&amp;psig=AOvVaw29rQn0JCw_foTqMsvHYOW6&amp;ust=1520307844027454" TargetMode="External"/><Relationship Id="rId13" Type="http://schemas.openxmlformats.org/officeDocument/2006/relationships/image" Target="../media/image56.jpeg"/><Relationship Id="rId3" Type="http://schemas.openxmlformats.org/officeDocument/2006/relationships/image" Target="../media/image15.jpeg"/><Relationship Id="rId7" Type="http://schemas.openxmlformats.org/officeDocument/2006/relationships/image" Target="../media/image53.jpeg"/><Relationship Id="rId12" Type="http://schemas.openxmlformats.org/officeDocument/2006/relationships/hyperlink" Target="http://www.google.com.tw/url?sa=i&amp;rct=j&amp;q=&amp;esrc=s&amp;source=images&amp;cd=&amp;cad=rja&amp;uact=8&amp;ved=2ahUKEwjq85GkrNTZAhXCqJQKHbFnB54QjRx6BAgAEAY&amp;url=http://www.1945.com.tw/mod/product/index.php?REQUEST_ID%3DcGFnZT1kZXRhaWwmUElEPTU4MQ%3D%3D&amp;psig=AOvVaw0VcB0pX5wepXaMeHXiwe9b&amp;ust=1520310549302737" TargetMode="External"/><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hyperlink" Target="http://www.google.com.tw/url?sa=i&amp;rct=j&amp;q=&amp;esrc=s&amp;source=images&amp;cd=&amp;cad=rja&amp;uact=8&amp;ved=2ahUKEwiqqveGj9TZAhUJjJQKHYL-BEkQjRx6BAgAEAY&amp;url=http://www.eslite.com/product.aspx?pgid%3D1003290242560820&amp;psig=AOvVaw0edmZK-p1EannKjr_Elk-H&amp;ust=1520302665047853" TargetMode="External"/><Relationship Id="rId11" Type="http://schemas.openxmlformats.org/officeDocument/2006/relationships/image" Target="../media/image55.jpeg"/><Relationship Id="rId5" Type="http://schemas.openxmlformats.org/officeDocument/2006/relationships/image" Target="../media/image52.jpeg"/><Relationship Id="rId10" Type="http://schemas.openxmlformats.org/officeDocument/2006/relationships/hyperlink" Target="http://www.google.com.tw/url?sa=i&amp;rct=j&amp;q=&amp;esrc=s&amp;source=images&amp;cd=&amp;cad=rja&amp;uact=8&amp;ved=2ahUKEwij65rCotTZAhWLlJQKHV7iBvQQjRx6BAgAEAY&amp;url=http://i.mtime.com/382755/blog/1683799/&amp;psig=AOvVaw29rQn0JCw_foTqMsvHYOW6&amp;ust=1520307844027454" TargetMode="External"/><Relationship Id="rId4" Type="http://schemas.openxmlformats.org/officeDocument/2006/relationships/hyperlink" Target="https://www.google.com.tw/url?sa=i&amp;rct=j&amp;q=&amp;esrc=s&amp;source=images&amp;cd=&amp;cad=rja&amp;uact=8&amp;ved=2ahUKEwiZpMT1jtTZAhXGGpQKHeHAAXYQjRx6BAgAEAY&amp;url=https://book.douban.com/subject/21347651/&amp;psig=AOvVaw0edmZK-p1EannKjr_Elk-H&amp;ust=1520302665047853" TargetMode="External"/><Relationship Id="rId9" Type="http://schemas.openxmlformats.org/officeDocument/2006/relationships/image" Target="../media/image54.jpeg"/><Relationship Id="rId1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00159\AppData\Local\Microsoft\Windows\Temporary Internet Files\Content.IE5\TVIYIVJW\Map-of-Narnia-[1].gif"/>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000"/>
                    </a14:imgEffect>
                    <a14:imgEffect>
                      <a14:saturation sat="6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7706" y="4723646"/>
            <a:ext cx="29973635" cy="157147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00159\AppData\Local\Microsoft\Windows\Temporary Internet Files\Content.IE5\TVIYIVJW\pergamen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3217786" y="-3326145"/>
            <a:ext cx="3484362" cy="11017224"/>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8947299" y="1198504"/>
            <a:ext cx="12234091" cy="1862048"/>
          </a:xfrm>
          <a:prstGeom prst="rect">
            <a:avLst/>
          </a:prstGeom>
          <a:noFill/>
        </p:spPr>
        <p:txBody>
          <a:bodyPr wrap="square" rtlCol="0">
            <a:spAutoFit/>
          </a:bodyPr>
          <a:lstStyle/>
          <a:p>
            <a:pPr algn="ctr"/>
            <a:r>
              <a:rPr lang="zh-TW" altLang="en-US" sz="11500" b="1" dirty="0" smtClean="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rPr>
              <a:t>英雄尋龍訣</a:t>
            </a:r>
            <a:endParaRPr lang="zh-TW" altLang="en-US" sz="11500" b="1" dirty="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endParaRPr>
          </a:p>
        </p:txBody>
      </p:sp>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26419" y="7254706"/>
            <a:ext cx="10873208" cy="109348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225449" y="5580832"/>
            <a:ext cx="17322576" cy="1336851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4997615" y="6564455"/>
            <a:ext cx="2239716" cy="1323439"/>
          </a:xfrm>
          <a:prstGeom prst="rect">
            <a:avLst/>
          </a:prstGeom>
        </p:spPr>
        <p:txBody>
          <a:bodyPr wrap="none">
            <a:spAutoFit/>
          </a:bodyPr>
          <a:lstStyle/>
          <a:p>
            <a:pPr algn="ctr">
              <a:spcAft>
                <a:spcPts val="0"/>
              </a:spcAft>
            </a:pPr>
            <a:r>
              <a:rPr lang="zh-TW" altLang="zh-TW" sz="8000" b="1" kern="100" dirty="0">
                <a:solidFill>
                  <a:srgbClr val="FF0000"/>
                </a:solidFill>
                <a:ea typeface="華康仿宋體W6"/>
                <a:cs typeface="Times New Roman"/>
              </a:rPr>
              <a:t>召喚</a:t>
            </a:r>
            <a:endParaRPr lang="zh-TW" altLang="zh-TW" sz="6000" kern="100" dirty="0">
              <a:solidFill>
                <a:srgbClr val="FF0000"/>
              </a:solidFill>
              <a:cs typeface="Times New Roman"/>
            </a:endParaRPr>
          </a:p>
        </p:txBody>
      </p:sp>
      <p:sp>
        <p:nvSpPr>
          <p:cNvPr id="8" name="矩形 7"/>
          <p:cNvSpPr/>
          <p:nvPr/>
        </p:nvSpPr>
        <p:spPr>
          <a:xfrm>
            <a:off x="26725807" y="14482529"/>
            <a:ext cx="2239716" cy="1323439"/>
          </a:xfrm>
          <a:prstGeom prst="rect">
            <a:avLst/>
          </a:prstGeom>
        </p:spPr>
        <p:txBody>
          <a:bodyPr wrap="none">
            <a:spAutoFit/>
          </a:bodyPr>
          <a:lstStyle/>
          <a:p>
            <a:pPr algn="ctr">
              <a:spcAft>
                <a:spcPts val="0"/>
              </a:spcAft>
            </a:pPr>
            <a:r>
              <a:rPr lang="zh-TW" altLang="en-US" sz="8000" b="1" kern="100" dirty="0">
                <a:solidFill>
                  <a:srgbClr val="FF0000"/>
                </a:solidFill>
                <a:ea typeface="華康仿宋體W6"/>
                <a:cs typeface="Times New Roman"/>
              </a:rPr>
              <a:t>試煉</a:t>
            </a:r>
            <a:endParaRPr lang="zh-TW" altLang="zh-TW" sz="6000" kern="100" dirty="0">
              <a:solidFill>
                <a:srgbClr val="FF0000"/>
              </a:solidFill>
              <a:cs typeface="Times New Roman"/>
            </a:endParaRPr>
          </a:p>
        </p:txBody>
      </p:sp>
      <p:sp>
        <p:nvSpPr>
          <p:cNvPr id="9" name="矩形 8"/>
          <p:cNvSpPr/>
          <p:nvPr/>
        </p:nvSpPr>
        <p:spPr>
          <a:xfrm>
            <a:off x="15211995" y="16526048"/>
            <a:ext cx="2239716" cy="1323439"/>
          </a:xfrm>
          <a:prstGeom prst="rect">
            <a:avLst/>
          </a:prstGeom>
        </p:spPr>
        <p:txBody>
          <a:bodyPr wrap="none">
            <a:spAutoFit/>
          </a:bodyPr>
          <a:lstStyle/>
          <a:p>
            <a:pPr algn="ctr">
              <a:spcAft>
                <a:spcPts val="0"/>
              </a:spcAft>
            </a:pPr>
            <a:r>
              <a:rPr lang="zh-TW" altLang="en-US" sz="8000" b="1" kern="100" dirty="0" smtClean="0">
                <a:solidFill>
                  <a:srgbClr val="FF0000"/>
                </a:solidFill>
                <a:ea typeface="華康仿宋體W6"/>
                <a:cs typeface="Times New Roman"/>
              </a:rPr>
              <a:t>寶物</a:t>
            </a:r>
            <a:endParaRPr lang="zh-TW" altLang="zh-TW" sz="6000" kern="100" dirty="0">
              <a:solidFill>
                <a:srgbClr val="FF0000"/>
              </a:solidFill>
              <a:cs typeface="Times New Roman"/>
            </a:endParaRPr>
          </a:p>
        </p:txBody>
      </p:sp>
      <p:sp>
        <p:nvSpPr>
          <p:cNvPr id="10" name="矩形 9"/>
          <p:cNvSpPr/>
          <p:nvPr/>
        </p:nvSpPr>
        <p:spPr>
          <a:xfrm>
            <a:off x="12763723" y="11603367"/>
            <a:ext cx="2239716" cy="1323439"/>
          </a:xfrm>
          <a:prstGeom prst="rect">
            <a:avLst/>
          </a:prstGeom>
        </p:spPr>
        <p:txBody>
          <a:bodyPr wrap="none">
            <a:spAutoFit/>
          </a:bodyPr>
          <a:lstStyle/>
          <a:p>
            <a:pPr algn="ctr">
              <a:spcAft>
                <a:spcPts val="0"/>
              </a:spcAft>
            </a:pPr>
            <a:r>
              <a:rPr lang="zh-TW" altLang="en-US" sz="8000" b="1" kern="100" dirty="0" smtClean="0">
                <a:solidFill>
                  <a:srgbClr val="FF0000"/>
                </a:solidFill>
                <a:ea typeface="華康仿宋體W6"/>
                <a:cs typeface="Times New Roman"/>
              </a:rPr>
              <a:t>榮歸</a:t>
            </a:r>
            <a:endParaRPr lang="zh-TW" altLang="zh-TW" sz="6000" kern="100" dirty="0">
              <a:solidFill>
                <a:srgbClr val="FF0000"/>
              </a:solidFill>
              <a:cs typeface="Times New Roman"/>
            </a:endParaRPr>
          </a:p>
        </p:txBody>
      </p:sp>
      <p:sp>
        <p:nvSpPr>
          <p:cNvPr id="11" name="矩形 10"/>
          <p:cNvSpPr/>
          <p:nvPr/>
        </p:nvSpPr>
        <p:spPr>
          <a:xfrm>
            <a:off x="14635931" y="6777673"/>
            <a:ext cx="2239716" cy="1323439"/>
          </a:xfrm>
          <a:prstGeom prst="rect">
            <a:avLst/>
          </a:prstGeom>
        </p:spPr>
        <p:txBody>
          <a:bodyPr wrap="none">
            <a:spAutoFit/>
          </a:bodyPr>
          <a:lstStyle/>
          <a:p>
            <a:pPr algn="ctr">
              <a:spcAft>
                <a:spcPts val="0"/>
              </a:spcAft>
            </a:pPr>
            <a:r>
              <a:rPr lang="zh-TW" altLang="en-US" sz="8000" b="1" kern="100" dirty="0" smtClean="0">
                <a:solidFill>
                  <a:srgbClr val="FF0000"/>
                </a:solidFill>
                <a:ea typeface="華康仿宋體W6"/>
                <a:cs typeface="Times New Roman"/>
              </a:rPr>
              <a:t>領悟</a:t>
            </a:r>
            <a:endParaRPr lang="zh-TW" altLang="zh-TW" sz="6000" kern="100" dirty="0">
              <a:solidFill>
                <a:srgbClr val="FF0000"/>
              </a:solidFill>
              <a:cs typeface="Times New Roman"/>
            </a:endParaRPr>
          </a:p>
        </p:txBody>
      </p:sp>
      <p:pic>
        <p:nvPicPr>
          <p:cNvPr id="12" name="Picture 5" descr="C:\Users\00159\AppData\Local\Microsoft\Windows\Temporary Internet Files\Content.IE5\9WRNKV8L\150px-NobSkillcutin_ciel[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214" y="783406"/>
            <a:ext cx="3583029" cy="28362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0159\AppData\Local\Microsoft\Windows\Temporary Internet Files\Content.IE5\TVIYIVJW\ice_dragon__non_humanoid_version__by_liger_izunami-d5sob55[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04011" y="684289"/>
            <a:ext cx="2620974" cy="324035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00159\AppData\Local\Microsoft\Windows\Temporary Internet Files\Content.IE5\60IIUVZ5\gi01a201401050200[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827672" y="946025"/>
            <a:ext cx="2819317" cy="281931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00159\AppData\Local\Microsoft\Windows\Temporary Internet Files\Content.IE5\60IIUVZ5\1200px-MinistryofDefence.svg[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86692" y="509594"/>
            <a:ext cx="2133861" cy="311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69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00159\AppData\Local\Microsoft\Windows\Temporary Internet Files\Content.IE5\TVIYIVJW\Map-of-Narnia-[1].gif"/>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000"/>
                    </a14:imgEffect>
                    <a14:imgEffect>
                      <a14:saturation sat="6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7706" y="4723646"/>
            <a:ext cx="29973635" cy="1571474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endParaRPr lang="zh-TW" alt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694" y="12397678"/>
            <a:ext cx="15120381" cy="78727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0473" y="13933760"/>
            <a:ext cx="12769106" cy="6125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2" descr="C:\Users\00159\AppData\Local\Microsoft\Windows\Temporary Internet Files\Content.IE5\TVIYIVJW\pergamen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3217786" y="-3326145"/>
            <a:ext cx="3484362" cy="11017224"/>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8947299" y="1198504"/>
            <a:ext cx="12234091" cy="1862048"/>
          </a:xfrm>
          <a:prstGeom prst="rect">
            <a:avLst/>
          </a:prstGeom>
          <a:noFill/>
        </p:spPr>
        <p:txBody>
          <a:bodyPr wrap="square" rtlCol="0">
            <a:spAutoFit/>
          </a:bodyPr>
          <a:lstStyle/>
          <a:p>
            <a:pPr algn="ctr"/>
            <a:r>
              <a:rPr lang="zh-TW" altLang="en-US" sz="11500" b="1" dirty="0" smtClean="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rPr>
              <a:t>英雄攻略圖</a:t>
            </a:r>
            <a:endParaRPr lang="zh-TW" altLang="en-US" sz="11500" b="1" dirty="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endParaRPr>
          </a:p>
        </p:txBody>
      </p:sp>
      <p:sp>
        <p:nvSpPr>
          <p:cNvPr id="10" name="內容版面配置區 9"/>
          <p:cNvSpPr txBox="1">
            <a:spLocks noGrp="1"/>
          </p:cNvSpPr>
          <p:nvPr>
            <p:ph idx="1"/>
          </p:nvPr>
        </p:nvSpPr>
        <p:spPr>
          <a:xfrm>
            <a:off x="666379" y="5029847"/>
            <a:ext cx="14679762" cy="180186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indent="0" algn="ctr">
              <a:lnSpc>
                <a:spcPts val="15000"/>
              </a:lnSpc>
              <a:buNone/>
            </a:pPr>
            <a:r>
              <a:rPr lang="zh-TW" altLang="en-US" sz="9600" b="1" dirty="0" smtClean="0">
                <a:latin typeface="標楷體" panose="03000509000000000000" pitchFamily="65" charset="-120"/>
                <a:ea typeface="標楷體" panose="03000509000000000000" pitchFamily="65" charset="-120"/>
                <a:sym typeface="Wingdings"/>
              </a:rPr>
              <a:t></a:t>
            </a:r>
            <a:r>
              <a:rPr lang="zh-TW" altLang="en-US" sz="9600" b="1" dirty="0" smtClean="0">
                <a:latin typeface="標楷體" panose="03000509000000000000" pitchFamily="65" charset="-120"/>
                <a:ea typeface="標楷體" panose="03000509000000000000" pitchFamily="65" charset="-120"/>
              </a:rPr>
              <a:t>各種閱讀故事的方法</a:t>
            </a:r>
            <a:r>
              <a:rPr lang="zh-TW" altLang="en-US" sz="9600" b="1" dirty="0">
                <a:latin typeface="標楷體" panose="03000509000000000000" pitchFamily="65" charset="-120"/>
                <a:ea typeface="標楷體" panose="03000509000000000000" pitchFamily="65" charset="-120"/>
                <a:sym typeface="Wingdings"/>
              </a:rPr>
              <a:t></a:t>
            </a:r>
            <a:endParaRPr lang="zh-TW" altLang="en-US" sz="9600" b="1" dirty="0">
              <a:latin typeface="標楷體" panose="03000509000000000000" pitchFamily="65" charset="-120"/>
              <a:ea typeface="標楷體" panose="03000509000000000000" pitchFamily="65" charset="-120"/>
            </a:endParaRPr>
          </a:p>
        </p:txBody>
      </p:sp>
      <p:pic>
        <p:nvPicPr>
          <p:cNvPr id="11" name="Picture 5" descr="C:\Users\00159\AppData\Local\Microsoft\Windows\Temporary Internet Files\Content.IE5\9WRNKV8L\150px-NobSkillcutin_ciel[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214" y="783406"/>
            <a:ext cx="3583029" cy="28362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00159\AppData\Local\Microsoft\Windows\Temporary Internet Files\Content.IE5\TVIYIVJW\ice_dragon__non_humanoid_version__by_liger_izunami-d5sob5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04011" y="684289"/>
            <a:ext cx="2620974" cy="3240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00159\AppData\Local\Microsoft\Windows\Temporary Internet Files\Content.IE5\60IIUVZ5\gi01a20140105020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27672" y="946025"/>
            <a:ext cx="2819317" cy="28193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00159\AppData\Local\Microsoft\Windows\Temporary Internet Files\Content.IE5\60IIUVZ5\1200px-MinistryofDefence.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86692" y="509594"/>
            <a:ext cx="2133861" cy="311010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00159\AppData\Local\Microsoft\Windows\Temporary Internet Files\Content.IE5\JFWZ1NDO\TL024_01_11[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477616" y="5796856"/>
            <a:ext cx="9250691" cy="6537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00159\AppData\Local\Microsoft\Windows\Temporary Internet Files\Content.IE5\JFWZ1NDO\故事的三種起始點[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19107" y="7453040"/>
            <a:ext cx="6239999" cy="46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9" name="Picture 11" descr="C:\Users\00159\AppData\Local\Microsoft\Windows\Temporary Internet Files\Content.IE5\9WRNKV8L\故事構成的3大要素[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5293" y="7381032"/>
            <a:ext cx="6239999" cy="46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2" name="Picture 14" descr="C:\Users\00159\AppData\Local\Microsoft\Windows\Temporary Internet Files\Content.IE5\9WRNKV8L\結尾的5項任務[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843843" y="7453040"/>
            <a:ext cx="6240000" cy="46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28646989" y="9721032"/>
            <a:ext cx="606566" cy="2123658"/>
          </a:xfrm>
          <a:prstGeom prst="rect">
            <a:avLst/>
          </a:prstGeom>
          <a:noFill/>
        </p:spPr>
        <p:txBody>
          <a:bodyPr wrap="square" rtlCol="0">
            <a:spAutoFit/>
          </a:bodyPr>
          <a:lstStyle/>
          <a:p>
            <a:r>
              <a:rPr lang="zh-TW" altLang="en-US" sz="4400" dirty="0" smtClean="0">
                <a:latin typeface="標楷體" panose="03000509000000000000" pitchFamily="65" charset="-120"/>
                <a:ea typeface="標楷體" panose="03000509000000000000" pitchFamily="65" charset="-120"/>
              </a:rPr>
              <a:t>心智圖</a:t>
            </a:r>
            <a:endParaRPr lang="zh-TW" altLang="en-US" sz="4400" dirty="0">
              <a:latin typeface="標楷體" panose="03000509000000000000" pitchFamily="65" charset="-120"/>
              <a:ea typeface="標楷體" panose="03000509000000000000" pitchFamily="65" charset="-120"/>
            </a:endParaRPr>
          </a:p>
        </p:txBody>
      </p:sp>
      <p:sp>
        <p:nvSpPr>
          <p:cNvPr id="18" name="文字方塊 17"/>
          <p:cNvSpPr txBox="1"/>
          <p:nvPr/>
        </p:nvSpPr>
        <p:spPr>
          <a:xfrm>
            <a:off x="17228219" y="14509824"/>
            <a:ext cx="1944216"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4400" dirty="0" smtClean="0">
                <a:latin typeface="標楷體" panose="03000509000000000000" pitchFamily="65" charset="-120"/>
                <a:ea typeface="標楷體" panose="03000509000000000000" pitchFamily="65" charset="-120"/>
              </a:rPr>
              <a:t>故事梯</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234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039381" y="12846576"/>
            <a:ext cx="7422086" cy="749175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11107539" y="12815926"/>
            <a:ext cx="9308374" cy="749175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15591377" y="12828710"/>
            <a:ext cx="4824536" cy="7478970"/>
          </a:xfrm>
          <a:prstGeom prst="rect">
            <a:avLst/>
          </a:prstGeom>
          <a:noFill/>
        </p:spPr>
        <p:txBody>
          <a:bodyPr wrap="square" rtlCol="0">
            <a:spAutoFit/>
          </a:bodyPr>
          <a:lstStyle/>
          <a:p>
            <a:r>
              <a:rPr lang="zh-TW" altLang="en-US" sz="4800" dirty="0">
                <a:latin typeface="華康標楷W5注音字" panose="03000500000000000000" pitchFamily="66" charset="-120"/>
                <a:ea typeface="華康標楷W5注音字" panose="03000500000000000000" pitchFamily="66" charset="-120"/>
              </a:rPr>
              <a:t>愛麗</a:t>
            </a:r>
            <a:r>
              <a:rPr lang="zh-TW" altLang="en-US" sz="4800" dirty="0" smtClean="0">
                <a:latin typeface="華康標楷W5注音字" panose="03000500000000000000" pitchFamily="66" charset="-120"/>
                <a:ea typeface="華康標楷W5注音字" panose="03000500000000000000" pitchFamily="66" charset="-120"/>
              </a:rPr>
              <a:t>絲追著一隻穿西裝的兔子，鑽進地道後，她掉進一個坑洞，她緩緩</a:t>
            </a:r>
            <a:r>
              <a:rPr lang="zh-TW" altLang="en-US" sz="4800" dirty="0">
                <a:latin typeface="華康標楷W5注音字" panose="03000500000000000000" pitchFamily="66" charset="-120"/>
                <a:ea typeface="華康標楷W5注音字" panose="03000500000000000000" pitchFamily="66" charset="-120"/>
              </a:rPr>
              <a:t>落下，發現自己身</a:t>
            </a:r>
            <a:r>
              <a:rPr lang="zh-TW" altLang="en-US" sz="4800" dirty="0" smtClean="0">
                <a:latin typeface="華康標楷W5破音字1" panose="03000500000000000000" pitchFamily="66" charset="-120"/>
                <a:ea typeface="華康標楷W5破音字1" panose="03000500000000000000" pitchFamily="66" charset="-120"/>
              </a:rPr>
              <a:t>處</a:t>
            </a:r>
            <a:r>
              <a:rPr lang="zh-TW" altLang="en-US" sz="4800" dirty="0">
                <a:latin typeface="華康標楷W5注音字" panose="03000500000000000000" pitchFamily="66" charset="-120"/>
                <a:ea typeface="華康標楷W5注音字" panose="03000500000000000000" pitchFamily="66" charset="-120"/>
              </a:rPr>
              <a:t>從</a:t>
            </a:r>
            <a:r>
              <a:rPr lang="zh-TW" altLang="en-US" sz="4800" dirty="0" smtClean="0">
                <a:latin typeface="華康標楷W5注音字" panose="03000500000000000000" pitchFamily="66" charset="-120"/>
                <a:ea typeface="華康標楷W5注音字" panose="03000500000000000000" pitchFamily="66" charset="-120"/>
              </a:rPr>
              <a:t>沒</a:t>
            </a:r>
            <a:r>
              <a:rPr lang="zh-TW" altLang="en-US" sz="4800" dirty="0">
                <a:latin typeface="華康標楷W5注音字" panose="03000500000000000000" pitchFamily="66" charset="-120"/>
                <a:ea typeface="華康標楷W5注音字" panose="03000500000000000000" pitchFamily="66" charset="-120"/>
              </a:rPr>
              <a:t>見過的怪</a:t>
            </a:r>
            <a:r>
              <a:rPr lang="zh-TW" altLang="en-US" sz="4800" dirty="0" smtClean="0">
                <a:latin typeface="華康標楷W5注音字" panose="03000500000000000000" pitchFamily="66" charset="-120"/>
                <a:ea typeface="華康標楷W5注音字" panose="03000500000000000000" pitchFamily="66" charset="-120"/>
              </a:rPr>
              <a:t>地方</a:t>
            </a:r>
            <a:r>
              <a:rPr lang="en-US" altLang="zh-TW" sz="4800" dirty="0" smtClean="0">
                <a:latin typeface="華康標楷W5注音字" panose="03000500000000000000" pitchFamily="66" charset="-120"/>
                <a:ea typeface="華康標楷W5注音字" panose="03000500000000000000" pitchFamily="66" charset="-120"/>
              </a:rPr>
              <a:t>……</a:t>
            </a:r>
            <a:endParaRPr lang="zh-TW" altLang="en-US" sz="4800" dirty="0">
              <a:latin typeface="華康標楷W5注音字" panose="03000500000000000000" pitchFamily="66" charset="-120"/>
              <a:ea typeface="華康標楷W5注音字" panose="03000500000000000000" pitchFamily="66" charset="-120"/>
            </a:endParaRPr>
          </a:p>
        </p:txBody>
      </p:sp>
      <p:sp>
        <p:nvSpPr>
          <p:cNvPr id="8" name="矩形 7"/>
          <p:cNvSpPr/>
          <p:nvPr/>
        </p:nvSpPr>
        <p:spPr>
          <a:xfrm>
            <a:off x="1674491" y="12778710"/>
            <a:ext cx="9001000" cy="749175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Picture 4" descr="C:\Users\00159\AppData\Local\Microsoft\Windows\Temporary Internet Files\Content.IE5\9WRNKV8L\ornament-vector-baroque-pack-vol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98427" y="1260232"/>
            <a:ext cx="789781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00159\AppData\Local\Microsoft\Windows\Temporary Internet Files\Content.IE5\60IIUVZ5\9663965220_58c5a8a97e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387" y="542424"/>
            <a:ext cx="11297987" cy="32378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0159\AppData\Local\Microsoft\Windows\Temporary Internet Files\Content.IE5\9WRNKV8L\ornament-vector-baroque-pack-vol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6691" y="1188624"/>
            <a:ext cx="8074495" cy="25200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9170592" y="1198504"/>
            <a:ext cx="12234091" cy="1862048"/>
          </a:xfrm>
          <a:prstGeom prst="rect">
            <a:avLst/>
          </a:prstGeom>
          <a:noFill/>
        </p:spPr>
        <p:txBody>
          <a:bodyPr wrap="square" rtlCol="0">
            <a:spAutoFit/>
          </a:bodyPr>
          <a:lstStyle/>
          <a:p>
            <a:pPr algn="ctr"/>
            <a:r>
              <a:rPr lang="zh-TW" altLang="en-US" sz="11500" b="1" dirty="0" smtClean="0">
                <a:latin typeface="華康魏碑體" panose="03000709000000000000" pitchFamily="65" charset="-120"/>
                <a:ea typeface="華康魏碑體" panose="03000709000000000000" pitchFamily="65" charset="-120"/>
              </a:rPr>
              <a:t>一、召喚</a:t>
            </a:r>
            <a:endParaRPr lang="zh-TW" altLang="en-US" sz="11500" b="1" dirty="0">
              <a:latin typeface="華康魏碑體" panose="03000709000000000000" pitchFamily="65" charset="-120"/>
              <a:ea typeface="華康魏碑體" panose="03000709000000000000" pitchFamily="65" charset="-120"/>
            </a:endParaRPr>
          </a:p>
        </p:txBody>
      </p:sp>
      <p:sp>
        <p:nvSpPr>
          <p:cNvPr id="2" name="文字方塊 1"/>
          <p:cNvSpPr txBox="1"/>
          <p:nvPr/>
        </p:nvSpPr>
        <p:spPr>
          <a:xfrm>
            <a:off x="1674491" y="4500712"/>
            <a:ext cx="26786976" cy="7786747"/>
          </a:xfrm>
          <a:prstGeom prst="rect">
            <a:avLst/>
          </a:prstGeom>
          <a:gradFill flip="none" rotWithShape="1">
            <a:gsLst>
              <a:gs pos="0">
                <a:schemeClr val="accent2">
                  <a:lumMod val="40000"/>
                  <a:lumOff val="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nSpc>
                <a:spcPts val="10000"/>
              </a:lnSpc>
            </a:pPr>
            <a:r>
              <a:rPr lang="zh-TW" altLang="en-US" sz="5400" dirty="0">
                <a:latin typeface="華康標楷W5注音字" panose="03000500000000000000" pitchFamily="66" charset="-120"/>
                <a:ea typeface="華康標楷W5注音字" panose="03000500000000000000" pitchFamily="66" charset="-120"/>
              </a:rPr>
              <a:t> </a:t>
            </a:r>
            <a:r>
              <a:rPr lang="zh-TW" altLang="en-US" sz="5400" dirty="0" smtClean="0">
                <a:latin typeface="華康標楷W5注音字" panose="03000500000000000000" pitchFamily="66" charset="-120"/>
                <a:ea typeface="華康標楷W5注音字" panose="03000500000000000000" pitchFamily="66" charset="-120"/>
              </a:rPr>
              <a:t>    </a:t>
            </a:r>
            <a:r>
              <a:rPr lang="zh-TW" altLang="en-US" sz="8000" b="1" dirty="0" smtClean="0">
                <a:latin typeface="華康標楷W5注音字" panose="03000500000000000000" pitchFamily="66" charset="-120"/>
                <a:ea typeface="華康標楷W5注音字" panose="03000500000000000000" pitchFamily="66" charset="-120"/>
              </a:rPr>
              <a:t>所</a:t>
            </a:r>
            <a:r>
              <a:rPr lang="zh-TW" altLang="en-US" sz="6600" dirty="0" smtClean="0">
                <a:latin typeface="華康標楷W5注音字" panose="03000500000000000000" pitchFamily="66" charset="-120"/>
                <a:ea typeface="華康標楷W5注音字" panose="03000500000000000000" pitchFamily="66" charset="-120"/>
              </a:rPr>
              <a:t>有英雄小說的故事開端，主角總會受到</a:t>
            </a:r>
            <a:r>
              <a:rPr lang="zh-TW" altLang="en-US" sz="6600" dirty="0" smtClean="0">
                <a:latin typeface="華康標楷W5破音字1" panose="03000500000000000000" pitchFamily="66" charset="-120"/>
                <a:ea typeface="華康標楷W5破音字1" panose="03000500000000000000" pitchFamily="66" charset="-120"/>
              </a:rPr>
              <a:t>一</a:t>
            </a:r>
            <a:r>
              <a:rPr lang="zh-TW" altLang="en-US" sz="6600" dirty="0" smtClean="0">
                <a:latin typeface="華康標楷W5注音字" panose="03000500000000000000" pitchFamily="66" charset="-120"/>
                <a:ea typeface="華康標楷W5注音字" panose="03000500000000000000" pitchFamily="66" charset="-120"/>
              </a:rPr>
              <a:t>股神秘力量的召喚，或突然的被賦予某種神秘的任務，而主角通常都是在</a:t>
            </a:r>
            <a:r>
              <a:rPr lang="zh-TW" altLang="en-US" sz="6600" dirty="0" smtClean="0">
                <a:latin typeface="華康標楷W5破音字1" panose="03000500000000000000" pitchFamily="66" charset="-120"/>
                <a:ea typeface="華康標楷W5破音字1" panose="03000500000000000000" pitchFamily="66" charset="-120"/>
              </a:rPr>
              <a:t>不</a:t>
            </a:r>
            <a:r>
              <a:rPr lang="zh-TW" altLang="en-US" sz="6600" dirty="0" smtClean="0">
                <a:latin typeface="華康標楷W5注音字" panose="03000500000000000000" pitchFamily="66" charset="-120"/>
                <a:ea typeface="華康標楷W5注音字" panose="03000500000000000000" pitchFamily="66" charset="-120"/>
              </a:rPr>
              <a:t>知情的情況下被動的接受。這股神秘力量可能來自神秘的組織或團體、天啟</a:t>
            </a:r>
            <a:r>
              <a:rPr lang="zh-TW" altLang="en-US" sz="6600" dirty="0" smtClean="0">
                <a:latin typeface="華康標楷W5注音字" panose="03000500000000000000" pitchFamily="66" charset="-120"/>
                <a:ea typeface="華康標楷W5注音字" panose="03000500000000000000" pitchFamily="66" charset="-120"/>
              </a:rPr>
              <a:t>、</a:t>
            </a:r>
            <a:r>
              <a:rPr lang="zh-TW" altLang="en-US" sz="6600" dirty="0" smtClean="0">
                <a:latin typeface="華康標楷W5破音字1" panose="03000500000000000000" pitchFamily="66" charset="-120"/>
                <a:ea typeface="華康標楷W5破音字1" panose="03000500000000000000" pitchFamily="66" charset="-120"/>
              </a:rPr>
              <a:t>甚</a:t>
            </a:r>
            <a:r>
              <a:rPr lang="zh-TW" altLang="en-US" sz="6600" dirty="0" smtClean="0">
                <a:latin typeface="華康標楷W5注音字" panose="03000500000000000000" pitchFamily="66" charset="-120"/>
                <a:ea typeface="華康標楷W5注音字" panose="03000500000000000000" pitchFamily="66" charset="-120"/>
              </a:rPr>
              <a:t>至</a:t>
            </a:r>
            <a:r>
              <a:rPr lang="zh-TW" altLang="en-US" sz="6600" dirty="0" smtClean="0">
                <a:latin typeface="華康標楷W5注音字" panose="03000500000000000000" pitchFamily="66" charset="-120"/>
                <a:ea typeface="華康標楷W5注音字" panose="03000500000000000000" pitchFamily="66" charset="-120"/>
              </a:rPr>
              <a:t>是</a:t>
            </a:r>
            <a:r>
              <a:rPr lang="zh-TW" altLang="en-US" sz="6600" dirty="0" smtClean="0">
                <a:latin typeface="華康標楷W5注音字" panose="03000500000000000000" pitchFamily="66" charset="-120"/>
                <a:ea typeface="華康標楷W5注音字" panose="03000500000000000000" pitchFamily="66" charset="-120"/>
              </a:rPr>
              <a:t>一道通往神秘世界的門，</a:t>
            </a:r>
            <a:r>
              <a:rPr lang="zh-TW" altLang="en-US" sz="6600" dirty="0" smtClean="0">
                <a:latin typeface="華康標楷W5破音字1" panose="03000500000000000000" pitchFamily="66" charset="-120"/>
                <a:ea typeface="華康標楷W5破音字1" panose="03000500000000000000" pitchFamily="66" charset="-120"/>
              </a:rPr>
              <a:t>甚</a:t>
            </a:r>
            <a:r>
              <a:rPr lang="zh-TW" altLang="en-US" sz="6600" dirty="0" smtClean="0">
                <a:latin typeface="華康標楷W5注音字" panose="03000500000000000000" pitchFamily="66" charset="-120"/>
                <a:ea typeface="華康標楷W5注音字" panose="03000500000000000000" pitchFamily="66" charset="-120"/>
              </a:rPr>
              <a:t>或</a:t>
            </a:r>
            <a:r>
              <a:rPr lang="zh-TW" altLang="en-US" sz="6600" dirty="0" smtClean="0">
                <a:latin typeface="華康標楷W5破音字1" panose="03000500000000000000" pitchFamily="66" charset="-120"/>
                <a:ea typeface="華康標楷W5破音字1" panose="03000500000000000000" pitchFamily="66" charset="-120"/>
              </a:rPr>
              <a:t>一</a:t>
            </a:r>
            <a:r>
              <a:rPr lang="zh-TW" altLang="en-US" sz="6600" dirty="0" smtClean="0">
                <a:latin typeface="華康標楷W5注音字" panose="03000500000000000000" pitchFamily="66" charset="-120"/>
                <a:ea typeface="華康標楷W5注音字" panose="03000500000000000000" pitchFamily="66" charset="-120"/>
              </a:rPr>
              <a:t>場自然災</a:t>
            </a:r>
            <a:r>
              <a:rPr lang="zh-TW" altLang="en-US" sz="6600" dirty="0" smtClean="0">
                <a:latin typeface="華康標楷W5破音字1" panose="03000500000000000000" pitchFamily="66" charset="-120"/>
                <a:ea typeface="華康標楷W5破音字1" panose="03000500000000000000" pitchFamily="66" charset="-120"/>
              </a:rPr>
              <a:t>難</a:t>
            </a:r>
            <a:r>
              <a:rPr lang="zh-TW" altLang="en-US" sz="6600" dirty="0" smtClean="0">
                <a:latin typeface="華康標楷W5注音字" panose="03000500000000000000" pitchFamily="66" charset="-120"/>
                <a:ea typeface="華康標楷W5注音字" panose="03000500000000000000" pitchFamily="66" charset="-120"/>
              </a:rPr>
              <a:t>所引起的。</a:t>
            </a:r>
            <a:endParaRPr lang="zh-TW" altLang="en-US" sz="6600" dirty="0">
              <a:latin typeface="華康標楷W5注音字" panose="03000500000000000000" pitchFamily="66" charset="-120"/>
              <a:ea typeface="華康標楷W5注音字" panose="03000500000000000000" pitchFamily="66" charset="-120"/>
            </a:endParaRPr>
          </a:p>
        </p:txBody>
      </p:sp>
      <p:pic>
        <p:nvPicPr>
          <p:cNvPr id="3" name="Picture 4" descr="「說不完的故事」的圖片搜尋結果">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846" y="13502312"/>
            <a:ext cx="3780000" cy="54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8" name="Picture 2" descr="「野獸國」的圖片搜尋結果">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93099" y="17174120"/>
            <a:ext cx="3456000" cy="288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4100" name="Picture 4" descr="https://eschool.tp.edu.tw/central/isbnlib/bookpic/9575701445.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38501" y="13138330"/>
            <a:ext cx="2506542" cy="360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4102" name="Picture 6" descr="https://eschool.tp.edu.tw/central/313605/uploadfile/national_lib/bookpic/4718016004672.gif">
            <a:hlinkClick r:id="rId8"/>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19953" y="16998112"/>
            <a:ext cx="2165450" cy="31101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4104" name="Picture 8" descr="https://eschool.tp.edu.tw/central/isbnlib/bookpic/9575705769.jpg">
            <a:hlinkClick r:id="rId8"/>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29251" y="13138330"/>
            <a:ext cx="2256152" cy="32403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5850955" y="12791494"/>
            <a:ext cx="4824536" cy="7478970"/>
          </a:xfrm>
          <a:prstGeom prst="rect">
            <a:avLst/>
          </a:prstGeom>
          <a:noFill/>
        </p:spPr>
        <p:txBody>
          <a:bodyPr wrap="square" rtlCol="0">
            <a:spAutoFit/>
          </a:bodyPr>
          <a:lstStyle/>
          <a:p>
            <a:r>
              <a:rPr lang="zh-TW" altLang="en-US" sz="4800" dirty="0">
                <a:latin typeface="華康標楷W5注音字" panose="03000500000000000000" pitchFamily="66" charset="-120"/>
                <a:ea typeface="華康標楷W5注音字" panose="03000500000000000000" pitchFamily="66" charset="-120"/>
              </a:rPr>
              <a:t>主角巴斯提安在卡蘭德舊書</a:t>
            </a:r>
            <a:r>
              <a:rPr lang="zh-TW" altLang="en-US" sz="4800" dirty="0" smtClean="0">
                <a:latin typeface="華康標楷W5注音字" panose="03000500000000000000" pitchFamily="66" charset="-120"/>
                <a:ea typeface="華康標楷W5注音字" panose="03000500000000000000" pitchFamily="66" charset="-120"/>
              </a:rPr>
              <a:t>店打開了一本名為說不完的故事後，掉進了幻想國的國度，然而他正在被虛無吞噬</a:t>
            </a:r>
            <a:r>
              <a:rPr lang="en-US" altLang="zh-TW" sz="4800" dirty="0" smtClean="0">
                <a:latin typeface="華康標楷W5注音字" panose="03000500000000000000" pitchFamily="66" charset="-120"/>
                <a:ea typeface="華康標楷W5注音字" panose="03000500000000000000" pitchFamily="66" charset="-120"/>
              </a:rPr>
              <a:t>……</a:t>
            </a:r>
            <a:endParaRPr lang="zh-TW" altLang="en-US" sz="4800" dirty="0">
              <a:latin typeface="華康標楷W5注音字" panose="03000500000000000000" pitchFamily="66" charset="-120"/>
              <a:ea typeface="華康標楷W5注音字" panose="03000500000000000000" pitchFamily="66" charset="-120"/>
            </a:endParaRPr>
          </a:p>
        </p:txBody>
      </p:sp>
      <p:pic>
        <p:nvPicPr>
          <p:cNvPr id="1026" name="Picture 2" descr="「愛麗絲夢遊仙境 機會之家」的圖片搜尋結果">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39587" y="13653395"/>
            <a:ext cx="3767440" cy="54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7699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707789" y="12853640"/>
            <a:ext cx="7681670" cy="74917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1414913" y="12815926"/>
            <a:ext cx="9001000" cy="74917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15591377" y="12828710"/>
            <a:ext cx="4824536" cy="7478970"/>
          </a:xfrm>
          <a:prstGeom prst="rect">
            <a:avLst/>
          </a:prstGeom>
          <a:noFill/>
        </p:spPr>
        <p:txBody>
          <a:bodyPr wrap="square" rtlCol="0">
            <a:spAutoFit/>
          </a:bodyPr>
          <a:lstStyle/>
          <a:p>
            <a:r>
              <a:rPr lang="zh-TW" altLang="en-US" sz="4800" dirty="0">
                <a:latin typeface="華康標楷W5注音字" panose="03000500000000000000" pitchFamily="66" charset="-120"/>
                <a:ea typeface="華康標楷W5注音字" panose="03000500000000000000" pitchFamily="66" charset="-120"/>
              </a:rPr>
              <a:t>波</a:t>
            </a:r>
            <a:r>
              <a:rPr lang="zh-TW" altLang="en-US" sz="4800" dirty="0" smtClean="0">
                <a:latin typeface="華康標楷W5注音字" panose="03000500000000000000" pitchFamily="66" charset="-120"/>
                <a:ea typeface="華康標楷W5注音字" panose="03000500000000000000" pitchFamily="66" charset="-120"/>
              </a:rPr>
              <a:t>西是</a:t>
            </a:r>
            <a:r>
              <a:rPr lang="zh-TW" altLang="en-US" sz="4800" dirty="0">
                <a:latin typeface="華康標楷W5注音字" panose="03000500000000000000" pitchFamily="66" charset="-120"/>
                <a:ea typeface="華康標楷W5注音字" panose="03000500000000000000" pitchFamily="66" charset="-120"/>
              </a:rPr>
              <a:t>人類母親</a:t>
            </a:r>
            <a:r>
              <a:rPr lang="zh-TW" altLang="en-US" sz="4800" dirty="0" smtClean="0">
                <a:latin typeface="華康標楷W5注音字" panose="03000500000000000000" pitchFamily="66" charset="-120"/>
                <a:ea typeface="華康標楷W5注音字" panose="03000500000000000000" pitchFamily="66" charset="-120"/>
              </a:rPr>
              <a:t>與海神</a:t>
            </a:r>
            <a:r>
              <a:rPr lang="zh-TW" altLang="en-US" sz="4800" dirty="0">
                <a:latin typeface="華康標楷W5注音字" panose="03000500000000000000" pitchFamily="66" charset="-120"/>
                <a:ea typeface="華康標楷W5注音字" panose="03000500000000000000" pitchFamily="66" charset="-120"/>
              </a:rPr>
              <a:t>父親的作品。他所擁有</a:t>
            </a:r>
            <a:r>
              <a:rPr lang="zh-TW" altLang="en-US" sz="4800" dirty="0" smtClean="0">
                <a:latin typeface="華康標楷W5注音字" panose="03000500000000000000" pitchFamily="66" charset="-120"/>
                <a:ea typeface="華康標楷W5注音字" panose="03000500000000000000" pitchFamily="66" charset="-120"/>
              </a:rPr>
              <a:t>的神力，</a:t>
            </a:r>
            <a:r>
              <a:rPr lang="zh-TW" altLang="en-US" sz="4800" dirty="0">
                <a:latin typeface="華康標楷W5注音字" panose="03000500000000000000" pitchFamily="66" charset="-120"/>
                <a:ea typeface="華康標楷W5注音字" panose="03000500000000000000" pitchFamily="66" charset="-120"/>
              </a:rPr>
              <a:t>讓他捲進希臘三大神宙斯、波塞頓與黑帝斯的爭吵</a:t>
            </a:r>
            <a:r>
              <a:rPr lang="zh-TW" altLang="en-US" sz="4800" dirty="0" smtClean="0">
                <a:latin typeface="華康標楷W5注音字" panose="03000500000000000000" pitchFamily="66" charset="-120"/>
                <a:ea typeface="華康標楷W5注音字" panose="03000500000000000000" pitchFamily="66" charset="-120"/>
              </a:rPr>
              <a:t>風波中</a:t>
            </a:r>
            <a:r>
              <a:rPr lang="en-US" altLang="zh-TW" sz="4800" dirty="0" smtClean="0">
                <a:latin typeface="華康標楷W5注音字" panose="03000500000000000000" pitchFamily="66" charset="-120"/>
                <a:ea typeface="華康標楷W5注音字" panose="03000500000000000000" pitchFamily="66" charset="-120"/>
              </a:rPr>
              <a:t>……</a:t>
            </a:r>
            <a:endParaRPr lang="zh-TW" altLang="en-US" sz="4800" dirty="0">
              <a:latin typeface="華康標楷W5注音字" panose="03000500000000000000" pitchFamily="66" charset="-120"/>
              <a:ea typeface="華康標楷W5注音字" panose="03000500000000000000" pitchFamily="66" charset="-120"/>
            </a:endParaRPr>
          </a:p>
        </p:txBody>
      </p:sp>
      <p:sp>
        <p:nvSpPr>
          <p:cNvPr id="15" name="矩形 14"/>
          <p:cNvSpPr/>
          <p:nvPr/>
        </p:nvSpPr>
        <p:spPr>
          <a:xfrm>
            <a:off x="1674491" y="12778710"/>
            <a:ext cx="9361040" cy="74917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5850955" y="12791494"/>
            <a:ext cx="4824536" cy="7478970"/>
          </a:xfrm>
          <a:prstGeom prst="rect">
            <a:avLst/>
          </a:prstGeom>
          <a:noFill/>
        </p:spPr>
        <p:txBody>
          <a:bodyPr wrap="square" rtlCol="0">
            <a:spAutoFit/>
          </a:bodyPr>
          <a:lstStyle/>
          <a:p>
            <a:r>
              <a:rPr lang="zh-TW" altLang="en-US" sz="4800" dirty="0">
                <a:latin typeface="華康標楷W5注音字" panose="03000500000000000000" pitchFamily="66" charset="-120"/>
                <a:ea typeface="華康標楷W5注音字" panose="03000500000000000000" pitchFamily="66" charset="-120"/>
              </a:rPr>
              <a:t>哈利波特從小寄養在德思禮姨丈家，他的父母其實都是魔法師，但被邪惡</a:t>
            </a:r>
            <a:r>
              <a:rPr lang="zh-TW" altLang="en-US" sz="4800" dirty="0" smtClean="0">
                <a:latin typeface="華康標楷W5注音字" panose="03000500000000000000" pitchFamily="66" charset="-120"/>
                <a:ea typeface="華康標楷W5注音字" panose="03000500000000000000" pitchFamily="66" charset="-120"/>
              </a:rPr>
              <a:t>巫師殺害，他認為</a:t>
            </a:r>
            <a:r>
              <a:rPr lang="zh-TW" altLang="en-US" sz="4800" dirty="0">
                <a:latin typeface="華康標楷W5注音字" panose="03000500000000000000" pitchFamily="66" charset="-120"/>
                <a:ea typeface="華康標楷W5注音字" panose="03000500000000000000" pitchFamily="66" charset="-120"/>
              </a:rPr>
              <a:t>自己只是個</a:t>
            </a:r>
            <a:r>
              <a:rPr lang="zh-TW" altLang="en-US" sz="4800" dirty="0" smtClean="0">
                <a:latin typeface="華康標楷W5注音字" panose="03000500000000000000" pitchFamily="66" charset="-120"/>
                <a:ea typeface="華康標楷W5注音字" panose="03000500000000000000" pitchFamily="66" charset="-120"/>
              </a:rPr>
              <a:t>平凡的孤兒</a:t>
            </a:r>
            <a:r>
              <a:rPr lang="en-US" altLang="zh-TW" sz="4800" dirty="0" smtClean="0">
                <a:latin typeface="華康標楷W5注音字" panose="03000500000000000000" pitchFamily="66" charset="-120"/>
                <a:ea typeface="華康標楷W5注音字" panose="03000500000000000000" pitchFamily="66" charset="-120"/>
              </a:rPr>
              <a:t>……</a:t>
            </a:r>
            <a:endParaRPr lang="zh-TW" altLang="en-US" sz="4800" dirty="0">
              <a:latin typeface="華康標楷W5注音字" panose="03000500000000000000" pitchFamily="66" charset="-120"/>
              <a:ea typeface="華康標楷W5注音字" panose="03000500000000000000" pitchFamily="66" charset="-120"/>
            </a:endParaRPr>
          </a:p>
        </p:txBody>
      </p:sp>
      <p:pic>
        <p:nvPicPr>
          <p:cNvPr id="12" name="Picture 10" descr="C:\Users\00159\AppData\Local\Microsoft\Windows\Temporary Internet Files\Content.IE5\60IIUVZ5\9663965220_58c5a8a97e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387" y="542424"/>
            <a:ext cx="11297987" cy="3237807"/>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9163323" y="1198504"/>
            <a:ext cx="12234091" cy="1862048"/>
          </a:xfrm>
          <a:prstGeom prst="rect">
            <a:avLst/>
          </a:prstGeom>
          <a:noFill/>
        </p:spPr>
        <p:txBody>
          <a:bodyPr wrap="square" rtlCol="0">
            <a:spAutoFit/>
          </a:bodyPr>
          <a:lstStyle>
            <a:defPPr>
              <a:defRPr lang="zh-TW"/>
            </a:defPPr>
            <a:lvl1pPr algn="ctr">
              <a:defRPr sz="11500" b="1">
                <a:latin typeface="華康魏碑體" panose="03000709000000000000" pitchFamily="65" charset="-120"/>
                <a:ea typeface="華康魏碑體" panose="03000709000000000000" pitchFamily="65" charset="-120"/>
              </a:defRPr>
            </a:lvl1pPr>
          </a:lstStyle>
          <a:p>
            <a:r>
              <a:rPr lang="zh-TW" altLang="en-US" dirty="0"/>
              <a:t>二、抗拒</a:t>
            </a:r>
          </a:p>
        </p:txBody>
      </p:sp>
      <p:sp>
        <p:nvSpPr>
          <p:cNvPr id="7" name="文字方塊 6"/>
          <p:cNvSpPr txBox="1"/>
          <p:nvPr/>
        </p:nvSpPr>
        <p:spPr>
          <a:xfrm>
            <a:off x="1674491" y="4500712"/>
            <a:ext cx="26714968" cy="7478970"/>
          </a:xfrm>
          <a:prstGeom prst="rect">
            <a:avLst/>
          </a:prstGeom>
          <a:gradFill flip="none" rotWithShape="1">
            <a:gsLst>
              <a:gs pos="0">
                <a:schemeClr val="accent6">
                  <a:lumMod val="40000"/>
                  <a:lumOff val="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nSpc>
                <a:spcPts val="9600"/>
              </a:lnSpc>
            </a:pPr>
            <a:r>
              <a:rPr lang="zh-TW" altLang="en-US" sz="6600" dirty="0">
                <a:latin typeface="華康標楷W5注音字" panose="03000500000000000000" pitchFamily="66" charset="-120"/>
                <a:ea typeface="華康標楷W5注音字" panose="03000500000000000000" pitchFamily="66" charset="-120"/>
              </a:rPr>
              <a:t> </a:t>
            </a:r>
            <a:r>
              <a:rPr lang="zh-TW" altLang="en-US" sz="6600" dirty="0" smtClean="0">
                <a:latin typeface="華康標楷W5注音字" panose="03000500000000000000" pitchFamily="66" charset="-120"/>
                <a:ea typeface="華康標楷W5注音字" panose="03000500000000000000" pitchFamily="66" charset="-120"/>
              </a:rPr>
              <a:t>   </a:t>
            </a:r>
            <a:r>
              <a:rPr lang="zh-TW" altLang="en-US" sz="8000" b="1" dirty="0" smtClean="0">
                <a:latin typeface="華康標楷W5注音字" panose="03000500000000000000" pitchFamily="66" charset="-120"/>
                <a:ea typeface="華康標楷W5注音字" panose="03000500000000000000" pitchFamily="66" charset="-120"/>
              </a:rPr>
              <a:t>並</a:t>
            </a:r>
            <a:r>
              <a:rPr lang="zh-TW" altLang="en-US" sz="6600" dirty="0" smtClean="0">
                <a:latin typeface="華康標楷W5注音字" panose="03000500000000000000" pitchFamily="66" charset="-120"/>
                <a:ea typeface="華康標楷W5注音字" panose="03000500000000000000" pitchFamily="66" charset="-120"/>
              </a:rPr>
              <a:t>非所有的英雄或主角在任務開始時，都是心甘情願的接受它，因</a:t>
            </a:r>
            <a:r>
              <a:rPr lang="zh-TW" altLang="en-US" sz="6600" dirty="0" smtClean="0">
                <a:latin typeface="華康標楷W5破音字1" panose="03000500000000000000" pitchFamily="66" charset="-120"/>
                <a:ea typeface="華康標楷W5破音字1" panose="03000500000000000000" pitchFamily="66" charset="-120"/>
              </a:rPr>
              <a:t>為</a:t>
            </a:r>
            <a:r>
              <a:rPr lang="zh-TW" altLang="en-US" sz="6600" dirty="0" smtClean="0">
                <a:latin typeface="華康標楷W5注音字" panose="03000500000000000000" pitchFamily="66" charset="-120"/>
                <a:ea typeface="華康標楷W5注音字" panose="03000500000000000000" pitchFamily="66" charset="-120"/>
              </a:rPr>
              <a:t>此時他們通常面臨到生命巨大的變化，如家庭破裂、父母雙亡、離家出走；或者是接收到過於艱鉅的任務，生命受到威脅等，因此主角的心裡產生抗拒或逃避的心態，遲遲</a:t>
            </a:r>
            <a:r>
              <a:rPr lang="zh-TW" altLang="en-US" sz="6600" dirty="0" smtClean="0">
                <a:latin typeface="華康標楷W5破音字1" panose="03000500000000000000" pitchFamily="66" charset="-120"/>
                <a:ea typeface="華康標楷W5破音字1" panose="03000500000000000000" pitchFamily="66" charset="-120"/>
              </a:rPr>
              <a:t>不</a:t>
            </a:r>
            <a:r>
              <a:rPr lang="zh-TW" altLang="en-US" sz="6600" dirty="0" smtClean="0">
                <a:latin typeface="華康標楷W5注音字" panose="03000500000000000000" pitchFamily="66" charset="-120"/>
                <a:ea typeface="華康標楷W5注音字" panose="03000500000000000000" pitchFamily="66" charset="-120"/>
              </a:rPr>
              <a:t>能做出決定，並感到困惑。</a:t>
            </a:r>
            <a:endParaRPr lang="zh-TW" altLang="en-US" sz="8000" dirty="0">
              <a:latin typeface="華康標楷W5注音字" panose="03000500000000000000" pitchFamily="66" charset="-120"/>
              <a:ea typeface="華康標楷W5注音字" panose="03000500000000000000" pitchFamily="66" charset="-120"/>
            </a:endParaRPr>
          </a:p>
        </p:txBody>
      </p:sp>
      <p:pic>
        <p:nvPicPr>
          <p:cNvPr id="11" name="Picture 2" descr="「納尼亞傳奇」的圖片搜尋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5486" y="14776516"/>
            <a:ext cx="3552803" cy="49898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122" name="Picture 2" descr="正體中文版封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515" y="13550228"/>
            <a:ext cx="3879893" cy="54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 name="Picture 2" descr="「波特萊爾 書」的圖片搜尋結果">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27975" y="14869864"/>
            <a:ext cx="3558226" cy="48245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124" name="Picture 4" descr="「波西傑克森 書」的圖片搜尋結果">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11595" y="13574320"/>
            <a:ext cx="3857143" cy="54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4" descr="C:\Users\00159\AppData\Local\Microsoft\Windows\Temporary Internet Files\Content.IE5\9WRNKV8L\ornament-vector-baroque-pack-vol1[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098427" y="1260232"/>
            <a:ext cx="789781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00159\AppData\Local\Microsoft\Windows\Temporary Internet Files\Content.IE5\9WRNKV8L\ornament-vector-baroque-pack-vol1[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6691" y="1188624"/>
            <a:ext cx="8074495" cy="2520000"/>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20727975" y="13574320"/>
            <a:ext cx="3558226" cy="6835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ts val="5000"/>
              </a:lnSpc>
            </a:pPr>
            <a:r>
              <a:rPr lang="zh-TW" altLang="en-US" sz="3600" dirty="0" smtClean="0">
                <a:latin typeface="標楷體" panose="03000509000000000000" pitchFamily="65" charset="-120"/>
                <a:ea typeface="標楷體" panose="03000509000000000000" pitchFamily="65" charset="-120"/>
              </a:rPr>
              <a:t>波特萊爾大冒險</a:t>
            </a:r>
            <a:endParaRPr lang="zh-TW" altLang="en-US" sz="3600" dirty="0">
              <a:latin typeface="標楷體" panose="03000509000000000000" pitchFamily="65" charset="-120"/>
              <a:ea typeface="標楷體" panose="03000509000000000000" pitchFamily="65" charset="-120"/>
            </a:endParaRPr>
          </a:p>
        </p:txBody>
      </p:sp>
      <p:sp>
        <p:nvSpPr>
          <p:cNvPr id="20" name="文字方塊 19"/>
          <p:cNvSpPr txBox="1"/>
          <p:nvPr/>
        </p:nvSpPr>
        <p:spPr>
          <a:xfrm>
            <a:off x="24615209" y="13573720"/>
            <a:ext cx="3558226" cy="6835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ts val="5000"/>
              </a:lnSpc>
            </a:pPr>
            <a:r>
              <a:rPr lang="zh-TW" altLang="en-US" sz="3600" dirty="0" smtClean="0">
                <a:latin typeface="標楷體" panose="03000509000000000000" pitchFamily="65" charset="-120"/>
                <a:ea typeface="標楷體" panose="03000509000000000000" pitchFamily="65" charset="-120"/>
              </a:rPr>
              <a:t>納尼亞傳奇系列</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4029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2589276" y="13006040"/>
            <a:ext cx="15944199" cy="74917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696303" y="12853640"/>
            <a:ext cx="10347339" cy="74917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Picture 10" descr="C:\Users\00159\AppData\Local\Microsoft\Windows\Temporary Internet Files\Content.IE5\60IIUVZ5\9663965220_58c5a8a97e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387" y="542424"/>
            <a:ext cx="11297987" cy="3237807"/>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9091315" y="1270512"/>
            <a:ext cx="12234091" cy="1862048"/>
          </a:xfrm>
          <a:prstGeom prst="rect">
            <a:avLst/>
          </a:prstGeom>
          <a:noFill/>
        </p:spPr>
        <p:txBody>
          <a:bodyPr wrap="square" rtlCol="0">
            <a:spAutoFit/>
          </a:bodyPr>
          <a:lstStyle>
            <a:defPPr>
              <a:defRPr lang="zh-TW"/>
            </a:defPPr>
            <a:lvl1pPr algn="ctr">
              <a:defRPr sz="11500" b="1">
                <a:latin typeface="華康魏碑體" panose="03000709000000000000" pitchFamily="65" charset="-120"/>
                <a:ea typeface="華康魏碑體" panose="03000709000000000000" pitchFamily="65" charset="-120"/>
              </a:defRPr>
            </a:lvl1pPr>
          </a:lstStyle>
          <a:p>
            <a:r>
              <a:rPr lang="zh-TW" altLang="en-US" dirty="0"/>
              <a:t>三、啟蒙</a:t>
            </a:r>
          </a:p>
        </p:txBody>
      </p:sp>
      <p:sp>
        <p:nvSpPr>
          <p:cNvPr id="7" name="文字方塊 6"/>
          <p:cNvSpPr txBox="1"/>
          <p:nvPr/>
        </p:nvSpPr>
        <p:spPr>
          <a:xfrm>
            <a:off x="1674491" y="4500712"/>
            <a:ext cx="26858984" cy="7478970"/>
          </a:xfrm>
          <a:prstGeom prst="rect">
            <a:avLst/>
          </a:prstGeom>
          <a:gradFill flip="none" rotWithShape="1">
            <a:gsLst>
              <a:gs pos="0">
                <a:schemeClr val="accent3">
                  <a:lumMod val="40000"/>
                  <a:lumOff val="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nSpc>
                <a:spcPts val="9600"/>
              </a:lnSpc>
            </a:pPr>
            <a:r>
              <a:rPr lang="zh-TW" altLang="en-US" sz="6600" dirty="0">
                <a:latin typeface="華康標楷W5注音字" panose="03000500000000000000" pitchFamily="66" charset="-120"/>
                <a:ea typeface="華康標楷W5注音字" panose="03000500000000000000" pitchFamily="66" charset="-120"/>
              </a:rPr>
              <a:t> </a:t>
            </a:r>
            <a:r>
              <a:rPr lang="zh-TW" altLang="en-US" sz="6600" dirty="0" smtClean="0">
                <a:latin typeface="華康標楷W5注音字" panose="03000500000000000000" pitchFamily="66" charset="-120"/>
                <a:ea typeface="華康標楷W5注音字" panose="03000500000000000000" pitchFamily="66" charset="-120"/>
              </a:rPr>
              <a:t>   </a:t>
            </a:r>
            <a:r>
              <a:rPr lang="zh-TW" altLang="en-US" sz="8000" b="1" dirty="0" smtClean="0">
                <a:latin typeface="華康標楷W5注音字" panose="03000500000000000000" pitchFamily="66" charset="-120"/>
                <a:ea typeface="華康標楷W5注音字" panose="03000500000000000000" pitchFamily="66" charset="-120"/>
              </a:rPr>
              <a:t>在</a:t>
            </a:r>
            <a:r>
              <a:rPr lang="zh-TW" altLang="en-US" sz="6600" dirty="0" smtClean="0">
                <a:latin typeface="華康標楷W5注音字" panose="03000500000000000000" pitchFamily="66" charset="-120"/>
                <a:ea typeface="華康標楷W5注音字" panose="03000500000000000000" pitchFamily="66" charset="-120"/>
              </a:rPr>
              <a:t>英雄小說故事中的主角總是幸運的，他</a:t>
            </a:r>
            <a:r>
              <a:rPr lang="zh-TW" altLang="en-US" sz="6600" dirty="0" smtClean="0">
                <a:latin typeface="華康標楷W5破音字1" panose="03000500000000000000" pitchFamily="66" charset="-120"/>
                <a:ea typeface="華康標楷W5破音字1" panose="03000500000000000000" pitchFamily="66" charset="-120"/>
              </a:rPr>
              <a:t>們</a:t>
            </a:r>
            <a:r>
              <a:rPr lang="zh-TW" altLang="en-US" sz="6600" dirty="0" smtClean="0">
                <a:latin typeface="華康標楷W5注音字" panose="03000500000000000000" pitchFamily="66" charset="-120"/>
                <a:ea typeface="華康標楷W5注音字" panose="03000500000000000000" pitchFamily="66" charset="-120"/>
              </a:rPr>
              <a:t>總會在遇到困難的時候，出現「智慧老人」的角色來協助他</a:t>
            </a:r>
            <a:r>
              <a:rPr lang="zh-TW" altLang="en-US" sz="6600" dirty="0" smtClean="0">
                <a:latin typeface="華康標楷W5破音字1" panose="03000500000000000000" pitchFamily="66" charset="-120"/>
                <a:ea typeface="華康標楷W5破音字1" panose="03000500000000000000" pitchFamily="66" charset="-120"/>
              </a:rPr>
              <a:t>們</a:t>
            </a:r>
            <a:r>
              <a:rPr lang="zh-TW" altLang="en-US" sz="6600" dirty="0" smtClean="0">
                <a:latin typeface="華康標楷W5注音字" panose="03000500000000000000" pitchFamily="66" charset="-120"/>
                <a:ea typeface="華康標楷W5注音字" panose="03000500000000000000" pitchFamily="66" charset="-120"/>
              </a:rPr>
              <a:t>度過難關，或者提供諮詢上的心靈啟迪。通常角色的設定是一位長輩或朋友，有時候也可能是物品的設定，如難能可貴的寶物、斬妖除魔的寶劍，或者具有魔法的寶石等。</a:t>
            </a:r>
            <a:endParaRPr lang="zh-TW" altLang="en-US" sz="8000" dirty="0">
              <a:latin typeface="華康標楷W5注音字" panose="03000500000000000000" pitchFamily="66" charset="-120"/>
              <a:ea typeface="華康標楷W5注音字" panose="03000500000000000000" pitchFamily="66" charset="-120"/>
            </a:endParaRPr>
          </a:p>
        </p:txBody>
      </p:sp>
      <p:pic>
        <p:nvPicPr>
          <p:cNvPr id="4098" name="Picture 2" descr="「牧羊少年」的圖片搜尋結果">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08939" y="14654440"/>
            <a:ext cx="4061698" cy="54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深夜加油站」的圖片搜尋結果">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 r="51953"/>
          <a:stretch/>
        </p:blipFill>
        <p:spPr bwMode="auto">
          <a:xfrm>
            <a:off x="1962523" y="13659360"/>
            <a:ext cx="3820139" cy="54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0" name="Picture 2" descr="「小王子」的圖片搜尋結果">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34622" y="14654440"/>
            <a:ext cx="4053505" cy="54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記憶傳授人」的圖片搜尋結果">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50042" y="14558514"/>
            <a:ext cx="3876675" cy="5495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4" descr="C:\Users\00159\AppData\Local\Microsoft\Windows\Temporary Internet Files\Content.IE5\9WRNKV8L\ornament-vector-baroque-pack-vol1[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098427" y="1260232"/>
            <a:ext cx="789781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00159\AppData\Local\Microsoft\Windows\Temporary Internet Files\Content.IE5\9WRNKV8L\ornament-vector-baroque-pack-vol1[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76691" y="1188624"/>
            <a:ext cx="8074495" cy="2520000"/>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p:cNvSpPr txBox="1"/>
          <p:nvPr/>
        </p:nvSpPr>
        <p:spPr>
          <a:xfrm>
            <a:off x="6016784" y="12866424"/>
            <a:ext cx="6170875" cy="7478970"/>
          </a:xfrm>
          <a:prstGeom prst="rect">
            <a:avLst/>
          </a:prstGeom>
          <a:noFill/>
        </p:spPr>
        <p:txBody>
          <a:bodyPr wrap="square" rtlCol="0">
            <a:spAutoFit/>
          </a:bodyPr>
          <a:lstStyle/>
          <a:p>
            <a:r>
              <a:rPr lang="zh-TW" altLang="en-US" sz="4800" dirty="0" smtClean="0">
                <a:latin typeface="華康標楷W5注音字" panose="03000500000000000000" pitchFamily="66" charset="-120"/>
                <a:ea typeface="華康標楷W5注音字" panose="03000500000000000000" pitchFamily="66" charset="-120"/>
              </a:rPr>
              <a:t>失意的主角丹</a:t>
            </a:r>
            <a:r>
              <a:rPr lang="en-US" altLang="zh-TW" sz="4800" dirty="0" smtClean="0">
                <a:latin typeface="華康標楷W5注音字" panose="03000500000000000000" pitchFamily="66" charset="-120"/>
                <a:ea typeface="華康標楷W5注音字" panose="03000500000000000000" pitchFamily="66" charset="-120"/>
              </a:rPr>
              <a:t>•</a:t>
            </a:r>
            <a:r>
              <a:rPr lang="zh-TW" altLang="en-US" sz="4800" dirty="0" smtClean="0">
                <a:latin typeface="華康標楷W5注音字" panose="03000500000000000000" pitchFamily="66" charset="-120"/>
                <a:ea typeface="華康標楷W5注音字" panose="03000500000000000000" pitchFamily="66" charset="-120"/>
              </a:rPr>
              <a:t>米</a:t>
            </a:r>
            <a:r>
              <a:rPr lang="zh-TW" altLang="en-US" sz="4800" dirty="0">
                <a:latin typeface="華康標楷W5注音字" panose="03000500000000000000" pitchFamily="66" charset="-120"/>
                <a:ea typeface="華康標楷W5注音字" panose="03000500000000000000" pitchFamily="66" charset="-120"/>
              </a:rPr>
              <a:t>爾曼在半夜的</a:t>
            </a:r>
            <a:r>
              <a:rPr lang="zh-TW" altLang="en-US" sz="4800" dirty="0" smtClean="0">
                <a:latin typeface="華康標楷W5注音字" panose="03000500000000000000" pitchFamily="66" charset="-120"/>
                <a:ea typeface="華康標楷W5注音字" panose="03000500000000000000" pitchFamily="66" charset="-120"/>
              </a:rPr>
              <a:t>加油站遇見一</a:t>
            </a:r>
            <a:r>
              <a:rPr lang="zh-TW" altLang="en-US" sz="4800" dirty="0">
                <a:latin typeface="華康標楷W5注音字" panose="03000500000000000000" pitchFamily="66" charset="-120"/>
                <a:ea typeface="華康標楷W5注音字" panose="03000500000000000000" pitchFamily="66" charset="-120"/>
              </a:rPr>
              <a:t>位</a:t>
            </a:r>
            <a:r>
              <a:rPr lang="zh-TW" altLang="en-US" sz="4800" dirty="0" smtClean="0">
                <a:latin typeface="華康標楷W5注音字" panose="03000500000000000000" pitchFamily="66" charset="-120"/>
                <a:ea typeface="華康標楷W5注音字" panose="03000500000000000000" pitchFamily="66" charset="-120"/>
              </a:rPr>
              <a:t>自稱哲學家蘇格拉底</a:t>
            </a:r>
            <a:r>
              <a:rPr lang="zh-TW" altLang="en-US" sz="4800" dirty="0">
                <a:latin typeface="華康標楷W5注音字" panose="03000500000000000000" pitchFamily="66" charset="-120"/>
                <a:ea typeface="華康標楷W5注音字" panose="03000500000000000000" pitchFamily="66" charset="-120"/>
              </a:rPr>
              <a:t>的老人，這次</a:t>
            </a:r>
            <a:r>
              <a:rPr lang="zh-TW" altLang="en-US" sz="4800" dirty="0" smtClean="0">
                <a:latin typeface="華康標楷W5注音字" panose="03000500000000000000" pitchFamily="66" charset="-120"/>
                <a:ea typeface="華康標楷W5注音字" panose="03000500000000000000" pitchFamily="66" charset="-120"/>
              </a:rPr>
              <a:t>偶遇談話，以及</a:t>
            </a:r>
            <a:r>
              <a:rPr lang="zh-TW" altLang="en-US" sz="4800" dirty="0">
                <a:latin typeface="華康標楷W5注音字" panose="03000500000000000000" pitchFamily="66" charset="-120"/>
                <a:ea typeface="華康標楷W5注音字" panose="03000500000000000000" pitchFamily="66" charset="-120"/>
              </a:rPr>
              <a:t>接下來的歷險，改變</a:t>
            </a:r>
            <a:r>
              <a:rPr lang="zh-TW" altLang="en-US" sz="4800" dirty="0" smtClean="0">
                <a:latin typeface="華康標楷W5注音字" panose="03000500000000000000" pitchFamily="66" charset="-120"/>
                <a:ea typeface="華康標楷W5注音字" panose="03000500000000000000" pitchFamily="66" charset="-120"/>
              </a:rPr>
              <a:t>了主角的</a:t>
            </a:r>
            <a:r>
              <a:rPr lang="zh-TW" altLang="en-US" sz="4800" dirty="0" smtClean="0">
                <a:latin typeface="華康標楷W5破音字1" panose="03000500000000000000" pitchFamily="66" charset="-120"/>
                <a:ea typeface="華康標楷W5破音字1" panose="03000500000000000000" pitchFamily="66" charset="-120"/>
              </a:rPr>
              <a:t>一</a:t>
            </a:r>
            <a:r>
              <a:rPr lang="zh-TW" altLang="en-US" sz="4800" dirty="0" smtClean="0">
                <a:latin typeface="華康標楷W5注音字" panose="03000500000000000000" pitchFamily="66" charset="-120"/>
                <a:ea typeface="華康標楷W5注音字" panose="03000500000000000000" pitchFamily="66" charset="-120"/>
              </a:rPr>
              <a:t>生</a:t>
            </a:r>
            <a:r>
              <a:rPr lang="en-US" altLang="zh-TW" sz="4800" dirty="0" smtClean="0">
                <a:latin typeface="華康標楷W5注音字" panose="03000500000000000000" pitchFamily="66" charset="-120"/>
                <a:ea typeface="華康標楷W5注音字" panose="03000500000000000000" pitchFamily="66" charset="-120"/>
              </a:rPr>
              <a:t>……</a:t>
            </a:r>
            <a:r>
              <a:rPr lang="zh-TW" altLang="en-US" sz="4800" dirty="0" smtClean="0">
                <a:latin typeface="華康標楷W5注音字" panose="03000500000000000000" pitchFamily="66" charset="-120"/>
                <a:ea typeface="華康標楷W5注音字" panose="03000500000000000000" pitchFamily="66" charset="-120"/>
              </a:rPr>
              <a:t> </a:t>
            </a:r>
            <a:endParaRPr lang="zh-TW" altLang="en-US" sz="4800" dirty="0">
              <a:latin typeface="華康標楷W5注音字" panose="03000500000000000000" pitchFamily="66" charset="-120"/>
              <a:ea typeface="華康標楷W5注音字" panose="03000500000000000000" pitchFamily="66" charset="-120"/>
            </a:endParaRPr>
          </a:p>
        </p:txBody>
      </p:sp>
      <p:sp>
        <p:nvSpPr>
          <p:cNvPr id="17" name="文字方塊 16"/>
          <p:cNvSpPr txBox="1"/>
          <p:nvPr/>
        </p:nvSpPr>
        <p:spPr>
          <a:xfrm>
            <a:off x="13609267" y="13538207"/>
            <a:ext cx="3558226" cy="69589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ts val="5000"/>
              </a:lnSpc>
            </a:pPr>
            <a:r>
              <a:rPr lang="zh-TW" altLang="en-US" sz="4000" dirty="0" smtClean="0">
                <a:latin typeface="標楷體" panose="03000509000000000000" pitchFamily="65" charset="-120"/>
                <a:ea typeface="標楷體" panose="03000509000000000000" pitchFamily="65" charset="-120"/>
              </a:rPr>
              <a:t>記憶傳授人</a:t>
            </a:r>
            <a:endParaRPr lang="zh-TW" altLang="en-US" sz="4000" dirty="0">
              <a:latin typeface="標楷體" panose="03000509000000000000" pitchFamily="65" charset="-120"/>
              <a:ea typeface="標楷體" panose="03000509000000000000" pitchFamily="65" charset="-120"/>
            </a:endParaRPr>
          </a:p>
        </p:txBody>
      </p:sp>
      <p:sp>
        <p:nvSpPr>
          <p:cNvPr id="18" name="文字方塊 17"/>
          <p:cNvSpPr txBox="1"/>
          <p:nvPr/>
        </p:nvSpPr>
        <p:spPr>
          <a:xfrm>
            <a:off x="18782261" y="13538207"/>
            <a:ext cx="3558226" cy="69589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ts val="5000"/>
              </a:lnSpc>
            </a:pPr>
            <a:r>
              <a:rPr lang="zh-TW" altLang="en-US" sz="4000" dirty="0" smtClean="0">
                <a:latin typeface="標楷體" panose="03000509000000000000" pitchFamily="65" charset="-120"/>
                <a:ea typeface="標楷體" panose="03000509000000000000" pitchFamily="65" charset="-120"/>
              </a:rPr>
              <a:t>小王子</a:t>
            </a:r>
            <a:endParaRPr lang="zh-TW" altLang="en-US" sz="4000" dirty="0">
              <a:latin typeface="標楷體" panose="03000509000000000000" pitchFamily="65" charset="-120"/>
              <a:ea typeface="標楷體" panose="03000509000000000000" pitchFamily="65" charset="-120"/>
            </a:endParaRPr>
          </a:p>
        </p:txBody>
      </p:sp>
      <p:sp>
        <p:nvSpPr>
          <p:cNvPr id="19" name="文字方塊 18"/>
          <p:cNvSpPr txBox="1"/>
          <p:nvPr/>
        </p:nvSpPr>
        <p:spPr>
          <a:xfrm>
            <a:off x="23960675" y="13191321"/>
            <a:ext cx="3558226" cy="12464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ts val="4500"/>
              </a:lnSpc>
            </a:pPr>
            <a:r>
              <a:rPr lang="zh-TW" altLang="en-US" sz="4000" dirty="0" smtClean="0">
                <a:latin typeface="標楷體" panose="03000509000000000000" pitchFamily="65" charset="-120"/>
                <a:ea typeface="標楷體" panose="03000509000000000000" pitchFamily="65" charset="-120"/>
              </a:rPr>
              <a:t>牧羊少年</a:t>
            </a:r>
            <a:endParaRPr lang="en-US" altLang="zh-TW" sz="4000" dirty="0" smtClean="0">
              <a:latin typeface="標楷體" panose="03000509000000000000" pitchFamily="65" charset="-120"/>
              <a:ea typeface="標楷體" panose="03000509000000000000" pitchFamily="65" charset="-120"/>
            </a:endParaRPr>
          </a:p>
          <a:p>
            <a:pPr algn="ctr">
              <a:lnSpc>
                <a:spcPts val="4500"/>
              </a:lnSpc>
            </a:pPr>
            <a:r>
              <a:rPr lang="zh-TW" altLang="en-US" sz="4000" dirty="0" smtClean="0">
                <a:latin typeface="標楷體" panose="03000509000000000000" pitchFamily="65" charset="-120"/>
                <a:ea typeface="標楷體" panose="03000509000000000000" pitchFamily="65" charset="-120"/>
              </a:rPr>
              <a:t>奇幻之旅</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0002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036531" y="12781632"/>
            <a:ext cx="9289032" cy="74917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0171435" y="12781632"/>
            <a:ext cx="9577064" cy="74917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14635931" y="12781632"/>
            <a:ext cx="4824536" cy="7478970"/>
          </a:xfrm>
          <a:prstGeom prst="rect">
            <a:avLst/>
          </a:prstGeom>
          <a:noFill/>
        </p:spPr>
        <p:txBody>
          <a:bodyPr wrap="square" rtlCol="0">
            <a:spAutoFit/>
          </a:bodyPr>
          <a:lstStyle/>
          <a:p>
            <a:r>
              <a:rPr lang="zh-TW" altLang="en-US" sz="4800" dirty="0">
                <a:latin typeface="華康標楷W5注音字" panose="03000500000000000000" pitchFamily="66" charset="-120"/>
                <a:ea typeface="華康標楷W5注音字" panose="03000500000000000000" pitchFamily="66" charset="-120"/>
              </a:rPr>
              <a:t>貓</a:t>
            </a:r>
            <a:r>
              <a:rPr lang="zh-TW" altLang="en-US" sz="4800" dirty="0" smtClean="0">
                <a:latin typeface="華康標楷W5注音字" panose="03000500000000000000" pitchFamily="66" charset="-120"/>
                <a:ea typeface="華康標楷W5注音字" panose="03000500000000000000" pitchFamily="66" charset="-120"/>
              </a:rPr>
              <a:t>戰士由</a:t>
            </a:r>
            <a:r>
              <a:rPr lang="zh-TW" altLang="en-US" sz="4800" dirty="0">
                <a:latin typeface="華康標楷W5注音字" panose="03000500000000000000" pitchFamily="66" charset="-120"/>
                <a:ea typeface="華康標楷W5注音字" panose="03000500000000000000" pitchFamily="66" charset="-120"/>
              </a:rPr>
              <a:t>雷族、風族、影族、河族</a:t>
            </a:r>
            <a:r>
              <a:rPr lang="zh-TW" altLang="en-US" sz="4800" dirty="0" smtClean="0">
                <a:latin typeface="華康標楷W5注音字" panose="03000500000000000000" pitchFamily="66" charset="-120"/>
                <a:ea typeface="華康標楷W5注音字" panose="03000500000000000000" pitchFamily="66" charset="-120"/>
              </a:rPr>
              <a:t>這野貓</a:t>
            </a:r>
            <a:r>
              <a:rPr lang="zh-TW" altLang="en-US" sz="4800" dirty="0">
                <a:latin typeface="華康標楷W5注音字" panose="03000500000000000000" pitchFamily="66" charset="-120"/>
                <a:ea typeface="華康標楷W5注音字" panose="03000500000000000000" pitchFamily="66" charset="-120"/>
              </a:rPr>
              <a:t>四</a:t>
            </a:r>
            <a:r>
              <a:rPr lang="zh-TW" altLang="en-US" sz="4800" dirty="0" smtClean="0">
                <a:latin typeface="華康標楷W5注音字" panose="03000500000000000000" pitchFamily="66" charset="-120"/>
                <a:ea typeface="華康標楷W5注音字" panose="03000500000000000000" pitchFamily="66" charset="-120"/>
              </a:rPr>
              <a:t>族的故事組成。</a:t>
            </a:r>
            <a:r>
              <a:rPr lang="zh-TW" altLang="en-US" sz="4800" dirty="0">
                <a:latin typeface="華康標楷W5注音字" panose="03000500000000000000" pitchFamily="66" charset="-120"/>
                <a:ea typeface="華康標楷W5注音字" panose="03000500000000000000" pitchFamily="66" charset="-120"/>
              </a:rPr>
              <a:t>主要講述了雷族貓在森林</a:t>
            </a:r>
            <a:r>
              <a:rPr lang="zh-TW" altLang="en-US" sz="4800" dirty="0" smtClean="0">
                <a:latin typeface="華康標楷W5注音字" panose="03000500000000000000" pitchFamily="66" charset="-120"/>
                <a:ea typeface="華康標楷W5注音字" panose="03000500000000000000" pitchFamily="66" charset="-120"/>
              </a:rPr>
              <a:t>中生活</a:t>
            </a:r>
            <a:r>
              <a:rPr lang="zh-TW" altLang="en-US" sz="4800" dirty="0">
                <a:latin typeface="華康標楷W5破音字3" panose="03000500000000000000" pitchFamily="66" charset="-120"/>
                <a:ea typeface="華康標楷W5破音字3" panose="03000500000000000000" pitchFamily="66" charset="-120"/>
              </a:rPr>
              <a:t>和</a:t>
            </a:r>
            <a:r>
              <a:rPr lang="zh-TW" altLang="en-US" sz="4800" dirty="0" smtClean="0">
                <a:latin typeface="華康標楷W5注音字" panose="03000500000000000000" pitchFamily="66" charset="-120"/>
                <a:ea typeface="華康標楷W5注音字" panose="03000500000000000000" pitchFamily="66" charset="-120"/>
              </a:rPr>
              <a:t>戰鬥的種種冒險過程。</a:t>
            </a:r>
            <a:endParaRPr lang="zh-TW" altLang="en-US" sz="4800" dirty="0">
              <a:latin typeface="華康標楷W5注音字" panose="03000500000000000000" pitchFamily="66" charset="-120"/>
              <a:ea typeface="華康標楷W5注音字" panose="03000500000000000000" pitchFamily="66" charset="-120"/>
            </a:endParaRPr>
          </a:p>
        </p:txBody>
      </p:sp>
      <p:sp>
        <p:nvSpPr>
          <p:cNvPr id="15" name="矩形 14"/>
          <p:cNvSpPr/>
          <p:nvPr/>
        </p:nvSpPr>
        <p:spPr>
          <a:xfrm>
            <a:off x="810395" y="12778710"/>
            <a:ext cx="9001000" cy="74917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4986859" y="12791494"/>
            <a:ext cx="4824536" cy="7478970"/>
          </a:xfrm>
          <a:prstGeom prst="rect">
            <a:avLst/>
          </a:prstGeom>
          <a:noFill/>
        </p:spPr>
        <p:txBody>
          <a:bodyPr wrap="square" rtlCol="0">
            <a:spAutoFit/>
          </a:bodyPr>
          <a:lstStyle/>
          <a:p>
            <a:r>
              <a:rPr lang="zh-TW" altLang="en-US" sz="4800" dirty="0">
                <a:latin typeface="華康標楷W5注音字" panose="03000500000000000000" pitchFamily="66" charset="-120"/>
                <a:ea typeface="華康標楷W5注音字" panose="03000500000000000000" pitchFamily="66" charset="-120"/>
              </a:rPr>
              <a:t>阿</a:t>
            </a:r>
            <a:r>
              <a:rPr lang="zh-TW" altLang="en-US" sz="4800" dirty="0" smtClean="0">
                <a:latin typeface="華康標楷W5注音字" panose="03000500000000000000" pitchFamily="66" charset="-120"/>
                <a:ea typeface="華康標楷W5注音字" panose="03000500000000000000" pitchFamily="66" charset="-120"/>
              </a:rPr>
              <a:t>廣與</a:t>
            </a:r>
            <a:r>
              <a:rPr lang="zh-TW" altLang="en-US" sz="4800" dirty="0">
                <a:latin typeface="華康標楷W5注音字" panose="03000500000000000000" pitchFamily="66" charset="-120"/>
                <a:ea typeface="華康標楷W5注音字" panose="03000500000000000000" pitchFamily="66" charset="-120"/>
              </a:rPr>
              <a:t>哥</a:t>
            </a:r>
            <a:r>
              <a:rPr lang="zh-TW" altLang="en-US" sz="4800" dirty="0">
                <a:latin typeface="華康標楷W5破音字1" panose="03000500000000000000" pitchFamily="66" charset="-120"/>
                <a:ea typeface="華康標楷W5破音字1" panose="03000500000000000000" pitchFamily="66" charset="-120"/>
              </a:rPr>
              <a:t>哥</a:t>
            </a:r>
            <a:r>
              <a:rPr lang="zh-TW" altLang="en-US" sz="4800" dirty="0">
                <a:latin typeface="華康標楷W5注音字" panose="03000500000000000000" pitchFamily="66" charset="-120"/>
                <a:ea typeface="華康標楷W5注音字" panose="03000500000000000000" pitchFamily="66" charset="-120"/>
              </a:rPr>
              <a:t>先前發明的醫療用</a:t>
            </a:r>
            <a:r>
              <a:rPr lang="zh-TW" altLang="en-US" sz="4800" dirty="0" smtClean="0">
                <a:latin typeface="華康標楷W5注音字" panose="03000500000000000000" pitchFamily="66" charset="-120"/>
                <a:ea typeface="華康標楷W5注音字" panose="03000500000000000000" pitchFamily="66" charset="-120"/>
              </a:rPr>
              <a:t>機器人杯</a:t>
            </a:r>
            <a:r>
              <a:rPr lang="zh-TW" altLang="en-US" sz="4800" dirty="0">
                <a:latin typeface="華康標楷W5注音字" panose="03000500000000000000" pitchFamily="66" charset="-120"/>
                <a:ea typeface="華康標楷W5注音字" panose="03000500000000000000" pitchFamily="66" charset="-120"/>
              </a:rPr>
              <a:t>麵成了好朋友</a:t>
            </a:r>
            <a:r>
              <a:rPr lang="zh-TW" altLang="en-US" sz="4800" dirty="0" smtClean="0">
                <a:latin typeface="華康標楷W5注音字" panose="03000500000000000000" pitchFamily="66" charset="-120"/>
                <a:ea typeface="華康標楷W5注音字" panose="03000500000000000000" pitchFamily="66" charset="-120"/>
              </a:rPr>
              <a:t>。</a:t>
            </a:r>
            <a:r>
              <a:rPr lang="zh-TW" altLang="en-US" sz="4800" dirty="0" smtClean="0">
                <a:latin typeface="華康標楷W5破音字1" panose="03000500000000000000" pitchFamily="66" charset="-120"/>
                <a:ea typeface="華康標楷W5破音字1" panose="03000500000000000000" pitchFamily="66" charset="-120"/>
              </a:rPr>
              <a:t>為</a:t>
            </a:r>
            <a:r>
              <a:rPr lang="zh-TW" altLang="en-US" sz="4800" dirty="0" smtClean="0">
                <a:latin typeface="華康標楷W5注音字" panose="03000500000000000000" pitchFamily="66" charset="-120"/>
                <a:ea typeface="華康標楷W5注音字" panose="03000500000000000000" pitchFamily="66" charset="-120"/>
              </a:rPr>
              <a:t>了阻止</a:t>
            </a:r>
            <a:r>
              <a:rPr lang="zh-TW" altLang="en-US" sz="4800" dirty="0">
                <a:latin typeface="華康標楷W5注音字" panose="03000500000000000000" pitchFamily="66" charset="-120"/>
                <a:ea typeface="華康標楷W5注音字" panose="03000500000000000000" pitchFamily="66" charset="-120"/>
              </a:rPr>
              <a:t>黑暗勢力</a:t>
            </a:r>
            <a:r>
              <a:rPr lang="zh-TW" altLang="en-US" sz="4800" dirty="0" smtClean="0">
                <a:latin typeface="華康標楷W5注音字" panose="03000500000000000000" pitchFamily="66" charset="-120"/>
                <a:ea typeface="華康標楷W5注音字" panose="03000500000000000000" pitchFamily="66" charset="-120"/>
              </a:rPr>
              <a:t>，連同正義感的夥伴</a:t>
            </a:r>
            <a:r>
              <a:rPr lang="zh-TW" altLang="en-US" sz="4800" dirty="0" smtClean="0">
                <a:latin typeface="華康標楷W5破音字1" panose="03000500000000000000" pitchFamily="66" charset="-120"/>
                <a:ea typeface="華康標楷W5破音字1" panose="03000500000000000000" pitchFamily="66" charset="-120"/>
              </a:rPr>
              <a:t>們</a:t>
            </a:r>
            <a:r>
              <a:rPr lang="zh-TW" altLang="en-US" sz="4800" dirty="0" smtClean="0">
                <a:latin typeface="華康標楷W5注音字" panose="03000500000000000000" pitchFamily="66" charset="-120"/>
                <a:ea typeface="華康標楷W5注音字" panose="03000500000000000000" pitchFamily="66" charset="-120"/>
              </a:rPr>
              <a:t>，</a:t>
            </a:r>
            <a:r>
              <a:rPr lang="zh-TW" altLang="en-US" sz="4800" dirty="0">
                <a:latin typeface="華康標楷W5注音字" panose="03000500000000000000" pitchFamily="66" charset="-120"/>
                <a:ea typeface="華康標楷W5注音字" panose="03000500000000000000" pitchFamily="66" charset="-120"/>
              </a:rPr>
              <a:t>共同</a:t>
            </a:r>
            <a:r>
              <a:rPr lang="zh-TW" altLang="en-US" sz="4800" dirty="0" smtClean="0">
                <a:latin typeface="華康標楷W5注音字" panose="03000500000000000000" pitchFamily="66" charset="-120"/>
                <a:ea typeface="華康標楷W5注音字" panose="03000500000000000000" pitchFamily="66" charset="-120"/>
              </a:rPr>
              <a:t>伸張正義！</a:t>
            </a:r>
            <a:endParaRPr lang="zh-TW" altLang="en-US" sz="4800" dirty="0">
              <a:latin typeface="華康標楷W5注音字" panose="03000500000000000000" pitchFamily="66" charset="-120"/>
              <a:ea typeface="華康標楷W5注音字" panose="03000500000000000000" pitchFamily="66" charset="-120"/>
            </a:endParaRPr>
          </a:p>
        </p:txBody>
      </p:sp>
      <p:pic>
        <p:nvPicPr>
          <p:cNvPr id="12" name="Picture 10" descr="C:\Users\00159\AppData\Local\Microsoft\Windows\Temporary Internet Files\Content.IE5\60IIUVZ5\9663965220_58c5a8a97e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387" y="542424"/>
            <a:ext cx="11297987" cy="3237807"/>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9235331" y="1198504"/>
            <a:ext cx="12234091" cy="1862048"/>
          </a:xfrm>
          <a:prstGeom prst="rect">
            <a:avLst/>
          </a:prstGeom>
          <a:noFill/>
        </p:spPr>
        <p:txBody>
          <a:bodyPr wrap="square" rtlCol="0">
            <a:spAutoFit/>
          </a:bodyPr>
          <a:lstStyle>
            <a:defPPr>
              <a:defRPr lang="zh-TW"/>
            </a:defPPr>
            <a:lvl1pPr algn="ctr">
              <a:defRPr sz="11500" b="1">
                <a:latin typeface="華康魏碑體" panose="03000709000000000000" pitchFamily="65" charset="-120"/>
                <a:ea typeface="華康魏碑體" panose="03000709000000000000" pitchFamily="65" charset="-120"/>
              </a:defRPr>
            </a:lvl1pPr>
          </a:lstStyle>
          <a:p>
            <a:r>
              <a:rPr lang="zh-TW" altLang="en-US" dirty="0"/>
              <a:t>四、歷險</a:t>
            </a:r>
          </a:p>
        </p:txBody>
      </p:sp>
      <p:sp>
        <p:nvSpPr>
          <p:cNvPr id="7" name="文字方塊 6"/>
          <p:cNvSpPr txBox="1"/>
          <p:nvPr/>
        </p:nvSpPr>
        <p:spPr>
          <a:xfrm>
            <a:off x="1674491" y="4500712"/>
            <a:ext cx="26786976" cy="7478970"/>
          </a:xfrm>
          <a:prstGeom prst="rect">
            <a:avLst/>
          </a:prstGeom>
          <a:gradFill flip="none" rotWithShape="1">
            <a:gsLst>
              <a:gs pos="0">
                <a:schemeClr val="accent5">
                  <a:lumMod val="40000"/>
                  <a:lumOff val="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nSpc>
                <a:spcPts val="9600"/>
              </a:lnSpc>
            </a:pPr>
            <a:r>
              <a:rPr lang="zh-TW" altLang="en-US" sz="6600" dirty="0">
                <a:latin typeface="華康標楷W5注音字" panose="03000500000000000000" pitchFamily="66" charset="-120"/>
                <a:ea typeface="華康標楷W5注音字" panose="03000500000000000000" pitchFamily="66" charset="-120"/>
              </a:rPr>
              <a:t> </a:t>
            </a:r>
            <a:r>
              <a:rPr lang="zh-TW" altLang="en-US" sz="6600" dirty="0" smtClean="0">
                <a:latin typeface="華康標楷W5注音字" panose="03000500000000000000" pitchFamily="66" charset="-120"/>
                <a:ea typeface="華康標楷W5注音字" panose="03000500000000000000" pitchFamily="66" charset="-120"/>
              </a:rPr>
              <a:t>   </a:t>
            </a:r>
            <a:r>
              <a:rPr lang="zh-TW" altLang="en-US" sz="8000" b="1" dirty="0" smtClean="0">
                <a:latin typeface="華康標楷W5注音字" panose="03000500000000000000" pitchFamily="66" charset="-120"/>
                <a:ea typeface="華康標楷W5注音字" panose="03000500000000000000" pitchFamily="66" charset="-120"/>
              </a:rPr>
              <a:t>英</a:t>
            </a:r>
            <a:r>
              <a:rPr lang="zh-TW" altLang="en-US" sz="6600" dirty="0" smtClean="0">
                <a:latin typeface="華康標楷W5注音字" panose="03000500000000000000" pitchFamily="66" charset="-120"/>
                <a:ea typeface="華康標楷W5注音字" panose="03000500000000000000" pitchFamily="66" charset="-120"/>
              </a:rPr>
              <a:t>雄精彩的冒險旅程，會來到小說故事的最高潮，讀者會看到他們如何運用英勇的智謀來克服各種難關或對付難纏的敵人。歷險的場景總是浩大或者充滿奇幻的設定，常見有戰爭、打鬥、角力的場面。歷險的過程不一定一次就會成功，但英雄總能化險為夷。</a:t>
            </a:r>
            <a:endParaRPr lang="zh-TW" altLang="en-US" sz="8000" dirty="0">
              <a:latin typeface="華康標楷W5注音字" panose="03000500000000000000" pitchFamily="66" charset="-120"/>
              <a:ea typeface="華康標楷W5注音字" panose="03000500000000000000" pitchFamily="66" charset="-120"/>
            </a:endParaRPr>
          </a:p>
        </p:txBody>
      </p:sp>
      <p:pic>
        <p:nvPicPr>
          <p:cNvPr id="11" name="Picture 7" descr="「島王」的圖片搜尋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2555" y="13763036"/>
            <a:ext cx="3888000" cy="54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4" name="Picture 2" descr="「貓戰士 書」的圖片搜尋結果">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3483" y="13763036"/>
            <a:ext cx="3796875" cy="54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4" descr="C:\Users\00159\AppData\Local\Microsoft\Windows\Temporary Internet Files\Content.IE5\9WRNKV8L\ornament-vector-baroque-pack-vol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98427" y="1260232"/>
            <a:ext cx="789781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00159\AppData\Local\Microsoft\Windows\Temporary Internet Files\Content.IE5\9WRNKV8L\ornament-vector-baroque-pack-vol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6691" y="1188624"/>
            <a:ext cx="807449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大英雄天團 書」的圖片搜尋結果">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530" r="11214"/>
          <a:stretch/>
        </p:blipFill>
        <p:spPr bwMode="auto">
          <a:xfrm>
            <a:off x="1026419" y="13751394"/>
            <a:ext cx="3888432" cy="54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0" name="文字方塊 19"/>
          <p:cNvSpPr txBox="1"/>
          <p:nvPr/>
        </p:nvSpPr>
        <p:spPr>
          <a:xfrm>
            <a:off x="24212995" y="12781632"/>
            <a:ext cx="4824536" cy="7478970"/>
          </a:xfrm>
          <a:prstGeom prst="rect">
            <a:avLst/>
          </a:prstGeom>
          <a:noFill/>
        </p:spPr>
        <p:txBody>
          <a:bodyPr wrap="square" rtlCol="0">
            <a:spAutoFit/>
          </a:bodyPr>
          <a:lstStyle/>
          <a:p>
            <a:r>
              <a:rPr lang="zh-TW" altLang="en-US" sz="4800" dirty="0" smtClean="0">
                <a:latin typeface="華康標楷W5注音字" panose="03000500000000000000" pitchFamily="66" charset="-120"/>
                <a:ea typeface="華康標楷W5注音字" panose="03000500000000000000" pitchFamily="66" charset="-120"/>
              </a:rPr>
              <a:t>麥克</a:t>
            </a:r>
            <a:r>
              <a:rPr lang="zh-TW" altLang="en-US" sz="4800" dirty="0" smtClean="0">
                <a:latin typeface="華康標楷W5破音字3" panose="03000500000000000000" pitchFamily="66" charset="-120"/>
                <a:ea typeface="華康標楷W5破音字3" panose="03000500000000000000" pitchFamily="66" charset="-120"/>
              </a:rPr>
              <a:t>和</a:t>
            </a:r>
            <a:r>
              <a:rPr lang="zh-TW" altLang="en-US" sz="4800" dirty="0" smtClean="0">
                <a:latin typeface="華康標楷W5注音字" panose="03000500000000000000" pitchFamily="66" charset="-120"/>
                <a:ea typeface="華康標楷W5注音字" panose="03000500000000000000" pitchFamily="66" charset="-120"/>
              </a:rPr>
              <a:t>雙親進行環遊世界</a:t>
            </a:r>
            <a:r>
              <a:rPr lang="zh-TW" altLang="en-US" sz="4800" dirty="0">
                <a:latin typeface="華康標楷W5注音字" panose="03000500000000000000" pitchFamily="66" charset="-120"/>
                <a:ea typeface="華康標楷W5注音字" panose="03000500000000000000" pitchFamily="66" charset="-120"/>
              </a:rPr>
              <a:t>的帆船之</a:t>
            </a:r>
            <a:r>
              <a:rPr lang="zh-TW" altLang="en-US" sz="4800" dirty="0" smtClean="0">
                <a:latin typeface="華康標楷W5注音字" panose="03000500000000000000" pitchFamily="66" charset="-120"/>
                <a:ea typeface="華康標楷W5注音字" panose="03000500000000000000" pitchFamily="66" charset="-120"/>
              </a:rPr>
              <a:t>旅，卻意外的跟</a:t>
            </a:r>
            <a:r>
              <a:rPr lang="zh-TW" altLang="en-US" sz="4800" dirty="0">
                <a:latin typeface="華康標楷W5注音字" panose="03000500000000000000" pitchFamily="66" charset="-120"/>
                <a:ea typeface="華康標楷W5注音字" panose="03000500000000000000" pitchFamily="66" charset="-120"/>
              </a:rPr>
              <a:t>他的小</a:t>
            </a:r>
            <a:r>
              <a:rPr lang="zh-TW" altLang="en-US" sz="4800" dirty="0" smtClean="0">
                <a:latin typeface="華康標楷W5注音字" panose="03000500000000000000" pitchFamily="66" charset="-120"/>
                <a:ea typeface="華康標楷W5注音字" panose="03000500000000000000" pitchFamily="66" charset="-120"/>
              </a:rPr>
              <a:t>狗漂流</a:t>
            </a:r>
            <a:r>
              <a:rPr lang="zh-TW" altLang="en-US" sz="4800" dirty="0">
                <a:latin typeface="華康標楷W5注音字" panose="03000500000000000000" pitchFamily="66" charset="-120"/>
                <a:ea typeface="華康標楷W5注音字" panose="03000500000000000000" pitchFamily="66" charset="-120"/>
              </a:rPr>
              <a:t>到一座</a:t>
            </a:r>
            <a:r>
              <a:rPr lang="zh-TW" altLang="en-US" sz="4800" dirty="0" smtClean="0">
                <a:latin typeface="華康標楷W5注音字" panose="03000500000000000000" pitchFamily="66" charset="-120"/>
                <a:ea typeface="華康標楷W5注音字" panose="03000500000000000000" pitchFamily="66" charset="-120"/>
              </a:rPr>
              <a:t>荒島，並遇到一位二戰時期的日本老人健介。</a:t>
            </a:r>
            <a:endParaRPr lang="zh-TW" altLang="en-US" sz="4800" dirty="0">
              <a:latin typeface="華康標楷W5注音字" panose="03000500000000000000" pitchFamily="66" charset="-120"/>
              <a:ea typeface="華康標楷W5注音字" panose="03000500000000000000" pitchFamily="66" charset="-120"/>
            </a:endParaRPr>
          </a:p>
        </p:txBody>
      </p:sp>
    </p:spTree>
    <p:extLst>
      <p:ext uri="{BB962C8B-B14F-4D97-AF65-F5344CB8AC3E}">
        <p14:creationId xmlns:p14="http://schemas.microsoft.com/office/powerpoint/2010/main" val="297988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0036531" y="15529159"/>
            <a:ext cx="9173078" cy="502933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20008469" y="9949490"/>
            <a:ext cx="9173078" cy="502818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20576327" y="4079939"/>
            <a:ext cx="7847285" cy="52565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10531475" y="15301912"/>
            <a:ext cx="8496944" cy="52565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10833341" y="9755393"/>
            <a:ext cx="8195078" cy="52565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10833342" y="4068664"/>
            <a:ext cx="8195077" cy="52565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1314450" y="15229904"/>
            <a:ext cx="7847285" cy="52565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314451" y="9721092"/>
            <a:ext cx="7847285" cy="52565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1316038" y="4068664"/>
            <a:ext cx="7847285" cy="52565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 name="Picture 10" descr="C:\Users\00159\AppData\Local\Microsoft\Windows\Temporary Internet Files\Content.IE5\60IIUVZ5\9663965220_58c5a8a97e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387" y="542424"/>
            <a:ext cx="11297987" cy="32378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少年pi的奇幻漂流 書」的圖片搜尋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945" y="15529159"/>
            <a:ext cx="3183557"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AutoShape 4" descr="「少年pi的奇幻漂流」的圖片搜尋結果">
            <a:hlinkClick r:id="rId5"/>
          </p:cNvPr>
          <p:cNvSpPr>
            <a:spLocks noChangeAspect="1" noChangeArrowheads="1"/>
          </p:cNvSpPr>
          <p:nvPr/>
        </p:nvSpPr>
        <p:spPr bwMode="auto">
          <a:xfrm>
            <a:off x="125413" y="-1630363"/>
            <a:ext cx="2381250" cy="3409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4931" y="15529159"/>
            <a:ext cx="3096344"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33" name="Picture 9" descr="「哈利波特」的圖片搜尋結果">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7529" y="4449806"/>
            <a:ext cx="2993746"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2" descr="正體中文版封面"/>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2945" y="4449806"/>
            <a:ext cx="3103914"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5" name="Picture 11" descr="「魔戒 書」的圖片搜尋結果">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04137" y="4449806"/>
            <a:ext cx="3368806"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7" name="Picture 13" descr="「魔戒首部曲」的圖片搜尋結果">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51571" y="4449806"/>
            <a:ext cx="3113513"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9" name="Picture 15" descr="http://im1.book.com.tw/image/getImage?i=http://www.books.com.tw/img/001/071/21/0010712120.jpg&amp;v=570636b5&amp;w=348&amp;h=3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28540" y="15680031"/>
            <a:ext cx="4320000"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1" name="Picture 17" descr="「魔境幻遊2」的圖片搜尋結果">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751494" y="15680031"/>
            <a:ext cx="2915338"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3" name="Picture 19" descr="「納尼亞 書」的圖片搜尋結果">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78018" y="9949490"/>
            <a:ext cx="3094925"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4" name="Picture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532345" y="9949490"/>
            <a:ext cx="3006961"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9" name="文字方塊 18"/>
          <p:cNvSpPr txBox="1"/>
          <p:nvPr/>
        </p:nvSpPr>
        <p:spPr>
          <a:xfrm>
            <a:off x="9163323" y="1270512"/>
            <a:ext cx="12234091" cy="1862048"/>
          </a:xfrm>
          <a:prstGeom prst="rect">
            <a:avLst/>
          </a:prstGeom>
          <a:noFill/>
        </p:spPr>
        <p:txBody>
          <a:bodyPr wrap="square" rtlCol="0">
            <a:spAutoFit/>
          </a:bodyPr>
          <a:lstStyle>
            <a:defPPr>
              <a:defRPr lang="zh-TW"/>
            </a:defPPr>
            <a:lvl1pPr algn="ctr">
              <a:defRPr sz="11500" b="1">
                <a:latin typeface="華康魏碑體" panose="03000709000000000000" pitchFamily="65" charset="-120"/>
                <a:ea typeface="華康魏碑體" panose="03000709000000000000" pitchFamily="65" charset="-120"/>
              </a:defRPr>
            </a:lvl1pPr>
          </a:lstStyle>
          <a:p>
            <a:r>
              <a:rPr lang="zh-TW" altLang="en-US" dirty="0"/>
              <a:t>四、歷險</a:t>
            </a:r>
          </a:p>
        </p:txBody>
      </p:sp>
      <p:pic>
        <p:nvPicPr>
          <p:cNvPr id="1046" name="Picture 22" descr="「星際大戰曙光」的圖片搜尋結果">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959302" y="4449806"/>
            <a:ext cx="3040468"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8" name="Picture 24" descr="「星際大戰曙光 書」的圖片搜尋結果">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221550" y="4484548"/>
            <a:ext cx="2991445"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 name="Picture 4" descr="「波西傑克森 書」的圖片搜尋結果">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77866" y="9949490"/>
            <a:ext cx="3085714"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50" name="Picture 26" descr="「波西傑克森」的圖片搜尋結果">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00342" y="9949490"/>
            <a:ext cx="3270662"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52" name="Picture 28" descr="https://eschool.tp.edu.tw/central/isbnlib/bookpic/9789572057209.jpg">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411564" y="10477376"/>
            <a:ext cx="2506543" cy="36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54" name="Picture 30" descr="https://eschool.tp.edu.tw/central/isbnlib/bookpic/957081912X.jpg">
            <a:hlinkClick r:id="rId28"/>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338206" y="10549384"/>
            <a:ext cx="2506543" cy="36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56" name="Picture 32" descr="https://eschool.tp.edu.tw/central/isbnlib/bookpic/9578208782.jpg">
            <a:hlinkClick r:id="rId28"/>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6252385" y="10549384"/>
            <a:ext cx="2506543" cy="36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58" name="Picture 34" descr="https://eschool.tp.edu.tw/central/313605/uploadfile/national_lib/bookpic/9573229420.jpg">
            <a:hlinkClick r:id="rId28"/>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387991" y="16166008"/>
            <a:ext cx="2506543" cy="36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60" name="Picture 36" descr="https://eschool.tp.edu.tw/central/313605/uploadfile/national_lib/bookpic/9573229137.jpg">
            <a:hlinkClick r:id="rId28"/>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40587" y="16166008"/>
            <a:ext cx="2506543" cy="36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62" name="Picture 38" descr="https://eschool.tp.edu.tw/central/313605/uploadfile/national_lib/bookpic/9573229277.jpg">
            <a:hlinkClick r:id="rId28"/>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6252385" y="16238016"/>
            <a:ext cx="2506543" cy="36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1" name="Picture 4" descr="C:\Users\00159\AppData\Local\Microsoft\Windows\Temporary Internet Files\Content.IE5\9WRNKV8L\ornament-vector-baroque-pack-vol1[1].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flipH="1">
            <a:off x="1098427" y="1260232"/>
            <a:ext cx="789781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00159\AppData\Local\Microsoft\Windows\Temporary Internet Files\Content.IE5\9WRNKV8L\ornament-vector-baroque-pack-vol1[1].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476691" y="1188624"/>
            <a:ext cx="8074495"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69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0963523" y="11621087"/>
            <a:ext cx="8133269" cy="86678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文字方塊 16"/>
          <p:cNvSpPr txBox="1"/>
          <p:nvPr/>
        </p:nvSpPr>
        <p:spPr>
          <a:xfrm>
            <a:off x="11183183" y="11341472"/>
            <a:ext cx="7913609" cy="8956298"/>
          </a:xfrm>
          <a:prstGeom prst="rect">
            <a:avLst/>
          </a:prstGeom>
          <a:noFill/>
        </p:spPr>
        <p:txBody>
          <a:bodyPr wrap="square" rtlCol="0">
            <a:spAutoFit/>
          </a:bodyPr>
          <a:lstStyle/>
          <a:p>
            <a:r>
              <a:rPr lang="zh-TW" altLang="en-US" sz="4800" dirty="0" smtClean="0">
                <a:latin typeface="華康標楷W5注音字" panose="03000500000000000000" pitchFamily="66" charset="-120"/>
                <a:ea typeface="華康標楷W5注音字" panose="03000500000000000000" pitchFamily="66" charset="-120"/>
              </a:rPr>
              <a:t>                     </a:t>
            </a:r>
            <a:endParaRPr lang="en-US" altLang="zh-TW" sz="4800" dirty="0" smtClean="0">
              <a:latin typeface="華康標楷W5注音字" panose="03000500000000000000" pitchFamily="66" charset="-120"/>
              <a:ea typeface="華康標楷W5注音字" panose="03000500000000000000" pitchFamily="66" charset="-120"/>
            </a:endParaRPr>
          </a:p>
          <a:p>
            <a:endParaRPr lang="en-US" altLang="zh-TW" sz="4800" dirty="0">
              <a:latin typeface="華康標楷W5注音字" panose="03000500000000000000" pitchFamily="66" charset="-120"/>
              <a:ea typeface="華康標楷W5注音字" panose="03000500000000000000" pitchFamily="66" charset="-120"/>
            </a:endParaRPr>
          </a:p>
          <a:p>
            <a:endParaRPr lang="en-US" altLang="zh-TW" sz="4800" dirty="0" smtClean="0">
              <a:latin typeface="華康標楷W5注音字" panose="03000500000000000000" pitchFamily="66" charset="-120"/>
              <a:ea typeface="華康標楷W5注音字" panose="03000500000000000000" pitchFamily="66" charset="-120"/>
            </a:endParaRPr>
          </a:p>
          <a:p>
            <a:endParaRPr lang="en-US" altLang="zh-TW" sz="4800" dirty="0">
              <a:latin typeface="華康標楷W5注音字" panose="03000500000000000000" pitchFamily="66" charset="-120"/>
              <a:ea typeface="華康標楷W5注音字" panose="03000500000000000000" pitchFamily="66" charset="-120"/>
            </a:endParaRPr>
          </a:p>
          <a:p>
            <a:endParaRPr lang="en-US" altLang="zh-TW" sz="4800" dirty="0" smtClean="0">
              <a:latin typeface="華康標楷W5注音字" panose="03000500000000000000" pitchFamily="66" charset="-120"/>
              <a:ea typeface="華康標楷W5注音字" panose="03000500000000000000" pitchFamily="66" charset="-120"/>
            </a:endParaRPr>
          </a:p>
          <a:p>
            <a:endParaRPr lang="en-US" altLang="zh-TW" sz="4800" dirty="0">
              <a:latin typeface="華康標楷W5注音字" panose="03000500000000000000" pitchFamily="66" charset="-120"/>
              <a:ea typeface="華康標楷W5注音字" panose="03000500000000000000" pitchFamily="66" charset="-120"/>
            </a:endParaRPr>
          </a:p>
          <a:p>
            <a:r>
              <a:rPr lang="zh-TW" altLang="en-US" sz="4800" dirty="0" smtClean="0">
                <a:latin typeface="華康標楷W5注音字" panose="03000500000000000000" pitchFamily="66" charset="-120"/>
                <a:ea typeface="華康標楷W5注音字" panose="03000500000000000000" pitchFamily="66" charset="-120"/>
              </a:rPr>
              <a:t>愛</a:t>
            </a:r>
            <a:r>
              <a:rPr lang="zh-TW" altLang="en-US" sz="4800" dirty="0">
                <a:latin typeface="華康標楷W5注音字" panose="03000500000000000000" pitchFamily="66" charset="-120"/>
                <a:ea typeface="華康標楷W5注音字" panose="03000500000000000000" pitchFamily="66" charset="-120"/>
              </a:rPr>
              <a:t>德華．杜蘭是</a:t>
            </a:r>
            <a:r>
              <a:rPr lang="zh-TW" altLang="en-US" sz="4800" dirty="0">
                <a:latin typeface="華康標楷W5破音字1" panose="03000500000000000000" pitchFamily="66" charset="-120"/>
                <a:ea typeface="華康標楷W5破音字1" panose="03000500000000000000" pitchFamily="66" charset="-120"/>
              </a:rPr>
              <a:t>一</a:t>
            </a:r>
            <a:r>
              <a:rPr lang="zh-TW" altLang="en-US" sz="4800" dirty="0">
                <a:latin typeface="華康標楷W5注音字" panose="03000500000000000000" pitchFamily="66" charset="-120"/>
                <a:ea typeface="華康標楷W5注音字" panose="03000500000000000000" pitchFamily="66" charset="-120"/>
              </a:rPr>
              <a:t>隻極度</a:t>
            </a:r>
            <a:r>
              <a:rPr lang="zh-TW" altLang="en-US" sz="4800" dirty="0" smtClean="0">
                <a:latin typeface="華康標楷W5注音字" panose="03000500000000000000" pitchFamily="66" charset="-120"/>
                <a:ea typeface="華康標楷W5注音字" panose="03000500000000000000" pitchFamily="66" charset="-120"/>
              </a:rPr>
              <a:t>自負的</a:t>
            </a:r>
            <a:r>
              <a:rPr lang="zh-TW" altLang="en-US" sz="4800" dirty="0">
                <a:latin typeface="華康標楷W5注音字" panose="03000500000000000000" pitchFamily="66" charset="-120"/>
                <a:ea typeface="華康標楷W5注音字" panose="03000500000000000000" pitchFamily="66" charset="-120"/>
              </a:rPr>
              <a:t>瓷</a:t>
            </a:r>
            <a:r>
              <a:rPr lang="zh-TW" altLang="en-US" sz="4800" dirty="0" smtClean="0">
                <a:latin typeface="華康標楷W5注音字" panose="03000500000000000000" pitchFamily="66" charset="-120"/>
                <a:ea typeface="華康標楷W5注音字" panose="03000500000000000000" pitchFamily="66" charset="-120"/>
              </a:rPr>
              <a:t>兔子，在掉海、被拋棄、流浪、修復的過程中，逐漸學會了謙卑的態度。</a:t>
            </a:r>
            <a:endParaRPr lang="zh-TW" altLang="en-US" sz="4800" dirty="0">
              <a:latin typeface="華康標楷W5注音字" panose="03000500000000000000" pitchFamily="66" charset="-120"/>
              <a:ea typeface="華康標楷W5注音字" panose="03000500000000000000" pitchFamily="66" charset="-120"/>
            </a:endParaRPr>
          </a:p>
        </p:txBody>
      </p:sp>
      <p:sp>
        <p:nvSpPr>
          <p:cNvPr id="14" name="矩形 13"/>
          <p:cNvSpPr/>
          <p:nvPr/>
        </p:nvSpPr>
        <p:spPr>
          <a:xfrm>
            <a:off x="19388459" y="11602626"/>
            <a:ext cx="9217024" cy="878912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649525" y="11602626"/>
            <a:ext cx="8953958" cy="86678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Picture 10" descr="C:\Users\00159\AppData\Local\Microsoft\Windows\Temporary Internet Files\Content.IE5\60IIUVZ5\9663965220_58c5a8a97e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387" y="542424"/>
            <a:ext cx="11297987" cy="3237807"/>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9235331" y="1188344"/>
            <a:ext cx="12234091" cy="1862048"/>
          </a:xfrm>
          <a:prstGeom prst="rect">
            <a:avLst/>
          </a:prstGeom>
          <a:noFill/>
        </p:spPr>
        <p:txBody>
          <a:bodyPr wrap="square" rtlCol="0">
            <a:spAutoFit/>
          </a:bodyPr>
          <a:lstStyle>
            <a:defPPr>
              <a:defRPr lang="zh-TW"/>
            </a:defPPr>
            <a:lvl1pPr algn="ctr">
              <a:defRPr sz="11500" b="1">
                <a:latin typeface="華康魏碑體" panose="03000709000000000000" pitchFamily="65" charset="-120"/>
                <a:ea typeface="華康魏碑體" panose="03000709000000000000" pitchFamily="65" charset="-120"/>
              </a:defRPr>
            </a:lvl1pPr>
          </a:lstStyle>
          <a:p>
            <a:r>
              <a:rPr lang="zh-TW" altLang="en-US" dirty="0"/>
              <a:t>五、回歸</a:t>
            </a:r>
          </a:p>
        </p:txBody>
      </p:sp>
      <p:sp>
        <p:nvSpPr>
          <p:cNvPr id="7" name="文字方塊 6"/>
          <p:cNvSpPr txBox="1"/>
          <p:nvPr/>
        </p:nvSpPr>
        <p:spPr>
          <a:xfrm>
            <a:off x="1674491" y="4500712"/>
            <a:ext cx="26642960" cy="6247864"/>
          </a:xfrm>
          <a:prstGeom prst="rect">
            <a:avLst/>
          </a:prstGeom>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nSpc>
                <a:spcPts val="9600"/>
              </a:lnSpc>
            </a:pPr>
            <a:r>
              <a:rPr lang="zh-TW" altLang="en-US" sz="6600" dirty="0">
                <a:latin typeface="華康標楷W5注音字" panose="03000500000000000000" pitchFamily="66" charset="-120"/>
                <a:ea typeface="華康標楷W5注音字" panose="03000500000000000000" pitchFamily="66" charset="-120"/>
              </a:rPr>
              <a:t> </a:t>
            </a:r>
            <a:r>
              <a:rPr lang="zh-TW" altLang="en-US" sz="6600" dirty="0" smtClean="0">
                <a:latin typeface="華康標楷W5注音字" panose="03000500000000000000" pitchFamily="66" charset="-120"/>
                <a:ea typeface="華康標楷W5注音字" panose="03000500000000000000" pitchFamily="66" charset="-120"/>
              </a:rPr>
              <a:t>   </a:t>
            </a:r>
            <a:r>
              <a:rPr lang="zh-TW" altLang="en-US" sz="8000" b="1" dirty="0" smtClean="0">
                <a:latin typeface="華康標楷W5注音字" panose="03000500000000000000" pitchFamily="66" charset="-120"/>
                <a:ea typeface="華康標楷W5注音字" panose="03000500000000000000" pitchFamily="66" charset="-120"/>
              </a:rPr>
              <a:t>英</a:t>
            </a:r>
            <a:r>
              <a:rPr lang="zh-TW" altLang="en-US" sz="6600" dirty="0" smtClean="0">
                <a:latin typeface="華康標楷W5注音字" panose="03000500000000000000" pitchFamily="66" charset="-120"/>
                <a:ea typeface="華康標楷W5注音字" panose="03000500000000000000" pitchFamily="66" charset="-120"/>
              </a:rPr>
              <a:t>雄小說故事的尾端，英雄會回到故事的開端或出身地。他</a:t>
            </a:r>
            <a:r>
              <a:rPr lang="zh-TW" altLang="en-US" sz="6600" dirty="0" smtClean="0">
                <a:latin typeface="華康標楷W5破音字1" panose="03000500000000000000" pitchFamily="66" charset="-120"/>
                <a:ea typeface="華康標楷W5破音字1" panose="03000500000000000000" pitchFamily="66" charset="-120"/>
              </a:rPr>
              <a:t>們</a:t>
            </a:r>
            <a:r>
              <a:rPr lang="zh-TW" altLang="en-US" sz="6600" dirty="0" smtClean="0">
                <a:latin typeface="華康標楷W5注音字" panose="03000500000000000000" pitchFamily="66" charset="-120"/>
                <a:ea typeface="華康標楷W5注音字" panose="03000500000000000000" pitchFamily="66" charset="-120"/>
              </a:rPr>
              <a:t>將會領悟到：那些他</a:t>
            </a:r>
            <a:r>
              <a:rPr lang="zh-TW" altLang="en-US" sz="6600" dirty="0" smtClean="0">
                <a:latin typeface="華康標楷W5破音字1" panose="03000500000000000000" pitchFamily="66" charset="-120"/>
                <a:ea typeface="華康標楷W5破音字1" panose="03000500000000000000" pitchFamily="66" charset="-120"/>
              </a:rPr>
              <a:t>們</a:t>
            </a:r>
            <a:r>
              <a:rPr lang="zh-TW" altLang="en-US" sz="6600" dirty="0" smtClean="0">
                <a:latin typeface="華康標楷W5注音字" panose="03000500000000000000" pitchFamily="66" charset="-120"/>
                <a:ea typeface="華康標楷W5注音字" panose="03000500000000000000" pitchFamily="66" charset="-120"/>
              </a:rPr>
              <a:t>曾經所經歷過的痛苦、失落、難過與悲傷，都是幫助他</a:t>
            </a:r>
            <a:r>
              <a:rPr lang="zh-TW" altLang="en-US" sz="6600" dirty="0" smtClean="0">
                <a:latin typeface="華康標楷W5破音字1" panose="03000500000000000000" pitchFamily="66" charset="-120"/>
                <a:ea typeface="華康標楷W5破音字1" panose="03000500000000000000" pitchFamily="66" charset="-120"/>
              </a:rPr>
              <a:t>們</a:t>
            </a:r>
            <a:r>
              <a:rPr lang="zh-TW" altLang="en-US" sz="6600" dirty="0" smtClean="0">
                <a:latin typeface="華康標楷W5注音字" panose="03000500000000000000" pitchFamily="66" charset="-120"/>
                <a:ea typeface="華康標楷W5注音字" panose="03000500000000000000" pitchFamily="66" charset="-120"/>
              </a:rPr>
              <a:t>成</a:t>
            </a:r>
            <a:r>
              <a:rPr lang="zh-TW" altLang="en-US" sz="6600" dirty="0" smtClean="0">
                <a:latin typeface="華康標楷W5破音字1" panose="03000500000000000000" pitchFamily="66" charset="-120"/>
                <a:ea typeface="華康標楷W5破音字1" panose="03000500000000000000" pitchFamily="66" charset="-120"/>
              </a:rPr>
              <a:t>長</a:t>
            </a:r>
            <a:r>
              <a:rPr lang="zh-TW" altLang="en-US" sz="6600" dirty="0" smtClean="0">
                <a:latin typeface="華康標楷W5注音字" panose="03000500000000000000" pitchFamily="66" charset="-120"/>
                <a:ea typeface="華康標楷W5注音字" panose="03000500000000000000" pitchFamily="66" charset="-120"/>
              </a:rPr>
              <a:t>茁壯的養</a:t>
            </a:r>
            <a:r>
              <a:rPr lang="zh-TW" altLang="en-US" sz="6600" dirty="0" smtClean="0">
                <a:latin typeface="華康標楷W5破音字1" panose="03000500000000000000" pitchFamily="66" charset="-120"/>
                <a:ea typeface="華康標楷W5破音字1" panose="03000500000000000000" pitchFamily="66" charset="-120"/>
              </a:rPr>
              <a:t>分</a:t>
            </a:r>
            <a:r>
              <a:rPr lang="zh-TW" altLang="en-US" sz="6600" dirty="0" smtClean="0">
                <a:latin typeface="華康標楷W5注音字" panose="03000500000000000000" pitchFamily="66" charset="-120"/>
                <a:ea typeface="華康標楷W5注音字" panose="03000500000000000000" pitchFamily="66" charset="-120"/>
              </a:rPr>
              <a:t>與幫助他人的力量，他</a:t>
            </a:r>
            <a:r>
              <a:rPr lang="zh-TW" altLang="en-US" sz="6600" dirty="0" smtClean="0">
                <a:latin typeface="華康標楷W5破音字1" panose="03000500000000000000" pitchFamily="66" charset="-120"/>
                <a:ea typeface="華康標楷W5破音字1" panose="03000500000000000000" pitchFamily="66" charset="-120"/>
              </a:rPr>
              <a:t>們</a:t>
            </a:r>
            <a:r>
              <a:rPr lang="zh-TW" altLang="en-US" sz="6600" dirty="0" smtClean="0">
                <a:latin typeface="華康標楷W5注音字" panose="03000500000000000000" pitchFamily="66" charset="-120"/>
                <a:ea typeface="華康標楷W5注音字" panose="03000500000000000000" pitchFamily="66" charset="-120"/>
              </a:rPr>
              <a:t>將會有信心來面對未來人生出現的各種難關及考驗。</a:t>
            </a:r>
            <a:endParaRPr lang="zh-TW" altLang="en-US" sz="8000" dirty="0">
              <a:latin typeface="華康標楷W5注音字" panose="03000500000000000000" pitchFamily="66" charset="-120"/>
              <a:ea typeface="華康標楷W5注音字" panose="03000500000000000000" pitchFamily="66" charset="-120"/>
            </a:endParaRPr>
          </a:p>
        </p:txBody>
      </p:sp>
      <p:pic>
        <p:nvPicPr>
          <p:cNvPr id="12" name="Picture 4" descr="C:\Users\00159\AppData\Local\Microsoft\Windows\Temporary Internet Files\Content.IE5\9WRNKV8L\ornament-vector-baroque-pack-vol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8427" y="1260232"/>
            <a:ext cx="789781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00159\AppData\Local\Microsoft\Windows\Temporary Internet Files\Content.IE5\9WRNKV8L\ornament-vector-baroque-pack-vol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6691" y="1188624"/>
            <a:ext cx="807449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英雄威利」的圖片搜尋結果">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695" y="12133560"/>
            <a:ext cx="3243141" cy="3297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英雄威利」的圖片搜尋結果">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695" y="16166008"/>
            <a:ext cx="3357301" cy="338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鯨騎士」的圖片搜尋結果">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04483" y="11917536"/>
            <a:ext cx="2800138" cy="39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0" name="Picture 8" descr="「鯨騎士」的圖片搜尋結果">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04483" y="16094000"/>
            <a:ext cx="2816223" cy="39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愛德華的神奇旅行」的圖片搜尋結果">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67579" y="11989545"/>
            <a:ext cx="3672408" cy="3616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5502895" y="11836806"/>
            <a:ext cx="4824536" cy="8217634"/>
          </a:xfrm>
          <a:prstGeom prst="rect">
            <a:avLst/>
          </a:prstGeom>
          <a:noFill/>
        </p:spPr>
        <p:txBody>
          <a:bodyPr wrap="square" rtlCol="0">
            <a:spAutoFit/>
          </a:bodyPr>
          <a:lstStyle/>
          <a:p>
            <a:r>
              <a:rPr lang="zh-TW" altLang="en-US" sz="4800" dirty="0" smtClean="0">
                <a:latin typeface="華康標楷W5注音字" panose="03000500000000000000" pitchFamily="66" charset="-120"/>
                <a:ea typeface="華康標楷W5注音字" panose="03000500000000000000" pitchFamily="66" charset="-120"/>
              </a:rPr>
              <a:t>缺乏運動細胞的威利面對</a:t>
            </a:r>
            <a:r>
              <a:rPr lang="zh-TW" altLang="en-US" sz="4800" dirty="0">
                <a:latin typeface="華康標楷W5注音字" panose="03000500000000000000" pitchFamily="66" charset="-120"/>
                <a:ea typeface="華康標楷W5注音字" panose="03000500000000000000" pitchFamily="66" charset="-120"/>
              </a:rPr>
              <a:t>可怕的拳霸欺壓，他以「威利式」的方式回敬，柔軟的身段，是對付惡霸最好的方式</a:t>
            </a:r>
            <a:r>
              <a:rPr lang="zh-TW" altLang="en-US" sz="4800" dirty="0" smtClean="0">
                <a:latin typeface="華康標楷W5注音字" panose="03000500000000000000" pitchFamily="66" charset="-120"/>
                <a:ea typeface="華康標楷W5注音字" panose="03000500000000000000" pitchFamily="66" charset="-120"/>
              </a:rPr>
              <a:t>。只要努力嘗試不要退縮！</a:t>
            </a:r>
            <a:endParaRPr lang="zh-TW" altLang="en-US" sz="4800" dirty="0">
              <a:latin typeface="華康標楷W5注音字" panose="03000500000000000000" pitchFamily="66" charset="-120"/>
              <a:ea typeface="華康標楷W5注音字" panose="03000500000000000000" pitchFamily="66" charset="-120"/>
            </a:endParaRPr>
          </a:p>
        </p:txBody>
      </p:sp>
      <p:pic>
        <p:nvPicPr>
          <p:cNvPr id="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469092" y="11917536"/>
            <a:ext cx="3127279" cy="382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文字方塊 18"/>
          <p:cNvSpPr txBox="1"/>
          <p:nvPr/>
        </p:nvSpPr>
        <p:spPr>
          <a:xfrm>
            <a:off x="22700827" y="11888369"/>
            <a:ext cx="5904656" cy="8217634"/>
          </a:xfrm>
          <a:prstGeom prst="rect">
            <a:avLst/>
          </a:prstGeom>
          <a:noFill/>
        </p:spPr>
        <p:txBody>
          <a:bodyPr wrap="square" rtlCol="0">
            <a:spAutoFit/>
          </a:bodyPr>
          <a:lstStyle/>
          <a:p>
            <a:r>
              <a:rPr lang="zh-TW" altLang="en-US" sz="4800" dirty="0">
                <a:latin typeface="華康標楷W5注音字" panose="03000500000000000000" pitchFamily="66" charset="-120"/>
                <a:ea typeface="華康標楷W5注音字" panose="03000500000000000000" pitchFamily="66" charset="-120"/>
              </a:rPr>
              <a:t>卡</a:t>
            </a:r>
            <a:r>
              <a:rPr lang="zh-TW" altLang="en-US" sz="4800" dirty="0" smtClean="0">
                <a:latin typeface="華康標楷W5注音字" panose="03000500000000000000" pitchFamily="66" charset="-120"/>
                <a:ea typeface="華康標楷W5注音字" panose="03000500000000000000" pitchFamily="66" charset="-120"/>
              </a:rPr>
              <a:t>瑚是</a:t>
            </a:r>
            <a:r>
              <a:rPr lang="zh-TW" altLang="en-US" sz="4800" dirty="0">
                <a:latin typeface="華康標楷W5注音字" panose="03000500000000000000" pitchFamily="66" charset="-120"/>
                <a:ea typeface="華康標楷W5注音字" panose="03000500000000000000" pitchFamily="66" charset="-120"/>
              </a:rPr>
              <a:t>新生代的領袖人選</a:t>
            </a:r>
            <a:r>
              <a:rPr lang="zh-TW" altLang="en-US" sz="4800" dirty="0" smtClean="0">
                <a:latin typeface="華康標楷W5注音字" panose="03000500000000000000" pitchFamily="66" charset="-120"/>
                <a:ea typeface="華康標楷W5注音字" panose="03000500000000000000" pitchFamily="66" charset="-120"/>
              </a:rPr>
              <a:t>，但重男輕女</a:t>
            </a:r>
            <a:r>
              <a:rPr lang="zh-TW" altLang="en-US" sz="4800" dirty="0">
                <a:latin typeface="華康標楷W5注音字" panose="03000500000000000000" pitchFamily="66" charset="-120"/>
                <a:ea typeface="華康標楷W5注音字" panose="03000500000000000000" pitchFamily="66" charset="-120"/>
              </a:rPr>
              <a:t>的觀念根深柢固</a:t>
            </a:r>
            <a:r>
              <a:rPr lang="zh-TW" altLang="en-US" sz="4800" dirty="0" smtClean="0">
                <a:latin typeface="華康標楷W5注音字" panose="03000500000000000000" pitchFamily="66" charset="-120"/>
                <a:ea typeface="華康標楷W5注音字" panose="03000500000000000000" pitchFamily="66" charset="-120"/>
              </a:rPr>
              <a:t>。卡</a:t>
            </a:r>
            <a:r>
              <a:rPr lang="zh-TW" altLang="en-US" sz="4800" dirty="0">
                <a:latin typeface="華康標楷W5注音字" panose="03000500000000000000" pitchFamily="66" charset="-120"/>
                <a:ea typeface="華康標楷W5注音字" panose="03000500000000000000" pitchFamily="66" charset="-120"/>
              </a:rPr>
              <a:t>瑚決心要讓祖父對她刮目相看，在奮鬥的過程中，她發現自己</a:t>
            </a:r>
            <a:r>
              <a:rPr lang="zh-TW" altLang="en-US" sz="4800" dirty="0" smtClean="0">
                <a:latin typeface="華康標楷W5注音字" panose="03000500000000000000" pitchFamily="66" charset="-120"/>
                <a:ea typeface="華康標楷W5注音字" panose="03000500000000000000" pitchFamily="66" charset="-120"/>
              </a:rPr>
              <a:t>繼承鯨</a:t>
            </a:r>
            <a:r>
              <a:rPr lang="zh-TW" altLang="en-US" sz="4800" dirty="0">
                <a:latin typeface="華康標楷W5注音字" panose="03000500000000000000" pitchFamily="66" charset="-120"/>
                <a:ea typeface="華康標楷W5注音字" panose="03000500000000000000" pitchFamily="66" charset="-120"/>
              </a:rPr>
              <a:t>騎士與鯨魚溝通的</a:t>
            </a:r>
            <a:r>
              <a:rPr lang="zh-TW" altLang="en-US" sz="4800" dirty="0" smtClean="0">
                <a:latin typeface="華康標楷W5注音字" panose="03000500000000000000" pitchFamily="66" charset="-120"/>
                <a:ea typeface="華康標楷W5注音字" panose="03000500000000000000" pitchFamily="66" charset="-120"/>
              </a:rPr>
              <a:t>能力。</a:t>
            </a:r>
            <a:endParaRPr lang="zh-TW" altLang="en-US" sz="4800" dirty="0">
              <a:latin typeface="華康標楷W5注音字" panose="03000500000000000000" pitchFamily="66" charset="-120"/>
              <a:ea typeface="華康標楷W5注音字" panose="03000500000000000000" pitchFamily="66" charset="-120"/>
            </a:endParaRPr>
          </a:p>
        </p:txBody>
      </p:sp>
    </p:spTree>
    <p:extLst>
      <p:ext uri="{BB962C8B-B14F-4D97-AF65-F5344CB8AC3E}">
        <p14:creationId xmlns:p14="http://schemas.microsoft.com/office/powerpoint/2010/main" val="168305832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839</Words>
  <Application>Microsoft Office PowerPoint</Application>
  <PresentationFormat>自訂</PresentationFormat>
  <Paragraphs>44</Paragraphs>
  <Slides>8</Slides>
  <Notes>0</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黃宏輝</dc:creator>
  <cp:lastModifiedBy>黃宏輝</cp:lastModifiedBy>
  <cp:revision>61</cp:revision>
  <cp:lastPrinted>2018-03-22T03:07:05Z</cp:lastPrinted>
  <dcterms:created xsi:type="dcterms:W3CDTF">2018-02-26T08:21:49Z</dcterms:created>
  <dcterms:modified xsi:type="dcterms:W3CDTF">2018-04-10T00:42:39Z</dcterms:modified>
</cp:coreProperties>
</file>